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60" r:id="rId4"/>
    <p:sldId id="269" r:id="rId5"/>
    <p:sldId id="336" r:id="rId6"/>
    <p:sldId id="346" r:id="rId7"/>
    <p:sldId id="347" r:id="rId8"/>
    <p:sldId id="348" r:id="rId9"/>
    <p:sldId id="349" r:id="rId10"/>
    <p:sldId id="339" r:id="rId11"/>
    <p:sldId id="345" r:id="rId12"/>
    <p:sldId id="337" r:id="rId13"/>
    <p:sldId id="350" r:id="rId14"/>
    <p:sldId id="324" r:id="rId15"/>
    <p:sldId id="268" r:id="rId16"/>
    <p:sldId id="264" r:id="rId17"/>
    <p:sldId id="270" r:id="rId18"/>
    <p:sldId id="273" r:id="rId19"/>
    <p:sldId id="274" r:id="rId20"/>
    <p:sldId id="275" r:id="rId21"/>
    <p:sldId id="276" r:id="rId2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294"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4/4/2023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normAutofit fontScale="90000"/>
          </a:bodyPr>
          <a:lstStyle/>
          <a:p>
            <a:r>
              <a:rPr lang="en-US" dirty="0" smtClean="0">
                <a:solidFill>
                  <a:schemeClr val="bg1"/>
                </a:solidFill>
                <a:latin typeface="Arial Black" panose="020B0A04020102020204" pitchFamily="34" charset="0"/>
              </a:rPr>
              <a:t>SEICHE 2023</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Intermediate Arduino Programming for </a:t>
            </a:r>
            <a:r>
              <a:rPr lang="en-US" dirty="0" err="1" smtClean="0">
                <a:solidFill>
                  <a:schemeClr val="bg1"/>
                </a:solidFill>
                <a:latin typeface="Arial Black" panose="020B0A04020102020204" pitchFamily="34" charset="0"/>
              </a:rPr>
              <a:t>IoT</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HTML GET Forms</a:t>
            </a:r>
            <a:endParaRPr lang="en-US" sz="3200" dirty="0">
              <a:solidFill>
                <a:srgbClr val="00FFFF"/>
              </a:solidFill>
            </a:endParaRPr>
          </a:p>
        </p:txBody>
      </p:sp>
      <p:sp>
        <p:nvSpPr>
          <p:cNvPr id="6" name="Content Placeholder 2"/>
          <p:cNvSpPr txBox="1">
            <a:spLocks/>
          </p:cNvSpPr>
          <p:nvPr/>
        </p:nvSpPr>
        <p:spPr>
          <a:xfrm>
            <a:off x="228600" y="762000"/>
            <a:ext cx="8610600" cy="1219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000" b="1" dirty="0" smtClean="0"/>
              <a:t>As mentione</a:t>
            </a:r>
            <a:r>
              <a:rPr lang="en-US" sz="2000" b="1" dirty="0" smtClean="0"/>
              <a:t>d previously, the GET HTTP data transfer can be used to send </a:t>
            </a:r>
            <a:r>
              <a:rPr lang="en-US" sz="2000" b="1" i="1" dirty="0" smtClean="0"/>
              <a:t>form data </a:t>
            </a:r>
            <a:r>
              <a:rPr lang="en-US" sz="2000" b="1" dirty="0" smtClean="0"/>
              <a:t>from a client browser to a server</a:t>
            </a:r>
            <a:endParaRPr lang="en-US" sz="2000" b="1" dirty="0" smtClean="0"/>
          </a:p>
          <a:p>
            <a:pPr>
              <a:spcBef>
                <a:spcPts val="1200"/>
              </a:spcBef>
            </a:pPr>
            <a:r>
              <a:rPr lang="en-US" sz="2000" b="1" dirty="0" smtClean="0"/>
              <a:t>This is done by </a:t>
            </a:r>
            <a:r>
              <a:rPr lang="en-US" sz="2000" b="1" i="1" dirty="0" smtClean="0"/>
              <a:t>including </a:t>
            </a:r>
            <a:r>
              <a:rPr lang="en-US" sz="2000" b="1" dirty="0" smtClean="0"/>
              <a:t>the data </a:t>
            </a:r>
            <a:r>
              <a:rPr lang="en-US" sz="2000" b="1" i="1" dirty="0" smtClean="0"/>
              <a:t>within</a:t>
            </a:r>
            <a:r>
              <a:rPr lang="en-US" sz="2000" b="1" dirty="0" smtClean="0"/>
              <a:t> a URL. </a:t>
            </a:r>
            <a:endParaRPr lang="en-US" sz="2000" b="1"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2438400"/>
            <a:ext cx="788670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0832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Synchronous vs Asynchronous</a:t>
            </a:r>
            <a:endParaRPr lang="en-US" sz="3200" dirty="0">
              <a:solidFill>
                <a:srgbClr val="00FFFF"/>
              </a:solidFill>
            </a:endParaRPr>
          </a:p>
        </p:txBody>
      </p:sp>
      <p:sp>
        <p:nvSpPr>
          <p:cNvPr id="6" name="Content Placeholder 2"/>
          <p:cNvSpPr txBox="1">
            <a:spLocks/>
          </p:cNvSpPr>
          <p:nvPr/>
        </p:nvSpPr>
        <p:spPr>
          <a:xfrm>
            <a:off x="228600" y="990600"/>
            <a:ext cx="8610600" cy="1219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000" b="1" dirty="0" smtClean="0"/>
              <a:t>In synchronous processing, one action must wait for another</a:t>
            </a:r>
            <a:endParaRPr lang="en-US" sz="2000" b="1" dirty="0" smtClean="0"/>
          </a:p>
          <a:p>
            <a:pPr>
              <a:spcBef>
                <a:spcPts val="1200"/>
              </a:spcBef>
            </a:pPr>
            <a:r>
              <a:rPr lang="en-US" sz="2000" b="1" dirty="0" smtClean="0"/>
              <a:t>In asynchronous processing, actions can proceed in parallel</a:t>
            </a:r>
            <a:endParaRPr lang="en-US" sz="2000" b="1" dirty="0" smtClean="0"/>
          </a:p>
        </p:txBody>
      </p:sp>
      <p:pic>
        <p:nvPicPr>
          <p:cNvPr id="1026" name="Picture 2"/>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38200" y="2358551"/>
            <a:ext cx="7000875" cy="417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336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err="1" smtClean="0"/>
              <a:t>Async</a:t>
            </a:r>
            <a:r>
              <a:rPr lang="en-US" sz="3200" dirty="0" smtClean="0"/>
              <a:t> Web Server Installation</a:t>
            </a:r>
            <a:endParaRPr lang="en-US" sz="3200" dirty="0">
              <a:solidFill>
                <a:srgbClr val="00FFFF"/>
              </a:solidFill>
            </a:endParaRPr>
          </a:p>
        </p:txBody>
      </p:sp>
      <p:sp>
        <p:nvSpPr>
          <p:cNvPr id="6" name="Content Placeholder 2"/>
          <p:cNvSpPr txBox="1">
            <a:spLocks/>
          </p:cNvSpPr>
          <p:nvPr/>
        </p:nvSpPr>
        <p:spPr>
          <a:xfrm>
            <a:off x="228600" y="838200"/>
            <a:ext cx="8610600" cy="4800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smtClean="0"/>
              <a:t>The ESP8266 Asynchronous Web Server is faster and more efficient, and nearly all on-line projects use it instead of the single-threaded (synchronous) server included by default in the ESP8266 </a:t>
            </a:r>
            <a:r>
              <a:rPr lang="en-US" sz="1600" b="1" dirty="0" err="1" smtClean="0"/>
              <a:t>wifi</a:t>
            </a:r>
            <a:r>
              <a:rPr lang="en-US" sz="1600" b="1" dirty="0" smtClean="0"/>
              <a:t> library</a:t>
            </a:r>
            <a:endParaRPr lang="en-US" sz="1600" b="1" dirty="0" smtClean="0"/>
          </a:p>
          <a:p>
            <a:pPr>
              <a:spcBef>
                <a:spcPts val="1200"/>
              </a:spcBef>
            </a:pPr>
            <a:r>
              <a:rPr lang="en-US" sz="1600" b="1" dirty="0" smtClean="0"/>
              <a:t>So, we will need to install th</a:t>
            </a:r>
            <a:r>
              <a:rPr lang="en-US" sz="1600" b="1" dirty="0" smtClean="0"/>
              <a:t>e necessary libraries for the </a:t>
            </a:r>
            <a:r>
              <a:rPr lang="en-US" sz="1600" b="1" dirty="0" err="1" smtClean="0"/>
              <a:t>Async</a:t>
            </a:r>
            <a:r>
              <a:rPr lang="en-US" sz="1600" b="1" dirty="0" smtClean="0"/>
              <a:t> server before we can use it. </a:t>
            </a:r>
            <a:r>
              <a:rPr lang="en-US" sz="1600" b="1" dirty="0" smtClean="0">
                <a:solidFill>
                  <a:srgbClr val="FFFF00"/>
                </a:solidFill>
              </a:rPr>
              <a:t>However, this time we must perform the installation manually!</a:t>
            </a:r>
            <a:endParaRPr lang="en-US" sz="1200" b="1" dirty="0"/>
          </a:p>
          <a:p>
            <a:pPr>
              <a:spcBef>
                <a:spcPts val="1200"/>
              </a:spcBef>
            </a:pPr>
            <a:r>
              <a:rPr lang="en-US" sz="1600" b="1" dirty="0" smtClean="0"/>
              <a:t>Open your SKETCH8A </a:t>
            </a:r>
            <a:r>
              <a:rPr lang="en-US" sz="1600" b="1" u="sng" dirty="0" smtClean="0">
                <a:solidFill>
                  <a:srgbClr val="00FFFF"/>
                </a:solidFill>
              </a:rPr>
              <a:t>folder</a:t>
            </a:r>
            <a:r>
              <a:rPr lang="en-US" sz="1600" b="1" dirty="0" smtClean="0">
                <a:solidFill>
                  <a:srgbClr val="00FFFF"/>
                </a:solidFill>
              </a:rPr>
              <a:t> </a:t>
            </a:r>
            <a:r>
              <a:rPr lang="en-US" sz="1600" b="1" dirty="0" smtClean="0"/>
              <a:t>in your file browser (Explorer or Dolphin)</a:t>
            </a:r>
          </a:p>
          <a:p>
            <a:pPr>
              <a:spcBef>
                <a:spcPts val="1200"/>
              </a:spcBef>
            </a:pPr>
            <a:r>
              <a:rPr lang="en-US" sz="1600" b="1" u="sng" dirty="0" smtClean="0"/>
              <a:t>Copy</a:t>
            </a:r>
            <a:r>
              <a:rPr lang="en-US" sz="1600" b="1" dirty="0" smtClean="0"/>
              <a:t> the </a:t>
            </a:r>
            <a:r>
              <a:rPr lang="en-US" sz="1600" b="1" dirty="0" err="1" smtClean="0">
                <a:solidFill>
                  <a:srgbClr val="00FFFF"/>
                </a:solidFill>
              </a:rPr>
              <a:t>AsyncTCP</a:t>
            </a:r>
            <a:r>
              <a:rPr lang="en-US" sz="1600" b="1" dirty="0" smtClean="0">
                <a:solidFill>
                  <a:srgbClr val="00FFFF"/>
                </a:solidFill>
              </a:rPr>
              <a:t> </a:t>
            </a:r>
            <a:r>
              <a:rPr lang="en-US" sz="1600" b="1" dirty="0" smtClean="0"/>
              <a:t>and </a:t>
            </a:r>
            <a:r>
              <a:rPr lang="en-US" sz="1600" b="1" dirty="0" err="1" smtClean="0">
                <a:solidFill>
                  <a:srgbClr val="00FFFF"/>
                </a:solidFill>
              </a:rPr>
              <a:t>ESPAsyncWebServer</a:t>
            </a:r>
            <a:r>
              <a:rPr lang="en-US" sz="1600" b="1" dirty="0" smtClean="0">
                <a:solidFill>
                  <a:srgbClr val="00FFFF"/>
                </a:solidFill>
              </a:rPr>
              <a:t> </a:t>
            </a:r>
            <a:r>
              <a:rPr lang="en-US" sz="1600" b="1" u="sng" dirty="0" smtClean="0"/>
              <a:t>folders</a:t>
            </a:r>
          </a:p>
          <a:p>
            <a:pPr>
              <a:spcBef>
                <a:spcPts val="1200"/>
              </a:spcBef>
            </a:pPr>
            <a:r>
              <a:rPr lang="en-US" sz="1600" b="1" dirty="0" smtClean="0"/>
              <a:t>Next, navigate to </a:t>
            </a:r>
            <a:r>
              <a:rPr lang="en-US" sz="1600" b="1" i="1" dirty="0" smtClean="0"/>
              <a:t>your own </a:t>
            </a:r>
            <a:r>
              <a:rPr lang="en-US" sz="1600" b="1" dirty="0" smtClean="0"/>
              <a:t>Arduino folder in your home directory:</a:t>
            </a:r>
          </a:p>
          <a:p>
            <a:pPr lvl="1">
              <a:spcBef>
                <a:spcPts val="1200"/>
              </a:spcBef>
            </a:pPr>
            <a:r>
              <a:rPr lang="en-US" sz="1200" b="1" dirty="0" smtClean="0"/>
              <a:t>C:\Users\YourUserName\Documents\Arduino [Windows]</a:t>
            </a:r>
          </a:p>
          <a:p>
            <a:pPr lvl="1">
              <a:spcBef>
                <a:spcPts val="1200"/>
              </a:spcBef>
            </a:pPr>
            <a:r>
              <a:rPr lang="en-US" sz="1200" b="1" dirty="0" smtClean="0"/>
              <a:t>/home/</a:t>
            </a:r>
            <a:r>
              <a:rPr lang="en-US" sz="1200" b="1" dirty="0" err="1" smtClean="0"/>
              <a:t>seiche</a:t>
            </a:r>
            <a:r>
              <a:rPr lang="en-US" sz="1200" b="1" dirty="0" smtClean="0"/>
              <a:t>/Arduino [</a:t>
            </a:r>
            <a:r>
              <a:rPr lang="en-US" sz="1200" b="1" dirty="0" err="1" smtClean="0"/>
              <a:t>Kubuntu</a:t>
            </a:r>
            <a:r>
              <a:rPr lang="en-US" sz="1200" b="1" dirty="0" smtClean="0"/>
              <a:t> Linux]</a:t>
            </a:r>
          </a:p>
          <a:p>
            <a:pPr>
              <a:spcBef>
                <a:spcPts val="1200"/>
              </a:spcBef>
            </a:pPr>
            <a:r>
              <a:rPr lang="en-US" sz="1600" b="1" dirty="0" smtClean="0"/>
              <a:t>Then open the </a:t>
            </a:r>
            <a:r>
              <a:rPr lang="en-US" sz="1600" b="1" dirty="0" smtClean="0">
                <a:solidFill>
                  <a:srgbClr val="00FFFF"/>
                </a:solidFill>
              </a:rPr>
              <a:t>libraries </a:t>
            </a:r>
            <a:r>
              <a:rPr lang="en-US" sz="1600" b="1" dirty="0" smtClean="0"/>
              <a:t>folder</a:t>
            </a:r>
          </a:p>
          <a:p>
            <a:pPr>
              <a:spcBef>
                <a:spcPts val="1200"/>
              </a:spcBef>
            </a:pPr>
            <a:r>
              <a:rPr lang="en-US" sz="1600" b="1" dirty="0" smtClean="0"/>
              <a:t>Now </a:t>
            </a:r>
            <a:r>
              <a:rPr lang="en-US" sz="1600" b="1" u="sng" dirty="0" smtClean="0"/>
              <a:t>paste</a:t>
            </a:r>
            <a:r>
              <a:rPr lang="en-US" sz="1600" b="1" dirty="0" smtClean="0"/>
              <a:t> the two folders that you previously copied (to the file explorer clipboard) into the </a:t>
            </a:r>
            <a:r>
              <a:rPr lang="en-US" sz="1600" b="1" dirty="0" smtClean="0">
                <a:solidFill>
                  <a:srgbClr val="00FFFF"/>
                </a:solidFill>
              </a:rPr>
              <a:t>libraries</a:t>
            </a:r>
            <a:r>
              <a:rPr lang="en-US" sz="1600" b="1" dirty="0" smtClean="0"/>
              <a:t> folder</a:t>
            </a:r>
            <a:endParaRPr lang="en-US" sz="1600" b="1" dirty="0" smtClean="0"/>
          </a:p>
        </p:txBody>
      </p:sp>
    </p:spTree>
    <p:extLst>
      <p:ext uri="{BB962C8B-B14F-4D97-AF65-F5344CB8AC3E}">
        <p14:creationId xmlns:p14="http://schemas.microsoft.com/office/powerpoint/2010/main" val="2593513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Class </a:t>
            </a:r>
            <a:r>
              <a:rPr lang="en-US" sz="2800" dirty="0" smtClean="0"/>
              <a:t>Exercise 8A: Display Sensor Data</a:t>
            </a:r>
            <a:endParaRPr lang="en-US" sz="2800" dirty="0">
              <a:solidFill>
                <a:srgbClr val="00FFFF"/>
              </a:solidFill>
            </a:endParaRPr>
          </a:p>
        </p:txBody>
      </p:sp>
      <p:sp>
        <p:nvSpPr>
          <p:cNvPr id="3" name="AutoShape 2" descr="Adding the Basic HTML Document Tr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p:cNvSpPr txBox="1">
            <a:spLocks/>
          </p:cNvSpPr>
          <p:nvPr/>
        </p:nvSpPr>
        <p:spPr>
          <a:xfrm>
            <a:off x="228600" y="838200"/>
            <a:ext cx="8610600" cy="685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smtClean="0"/>
              <a:t>Go ahead and load SKETCH8A, </a:t>
            </a:r>
            <a:r>
              <a:rPr lang="en-US" sz="1600" b="1" i="1" dirty="0" smtClean="0">
                <a:solidFill>
                  <a:srgbClr val="FFFF00"/>
                </a:solidFill>
              </a:rPr>
              <a:t>but do not upload it!! </a:t>
            </a:r>
            <a:r>
              <a:rPr lang="en-US" sz="1600" b="1" dirty="0" smtClean="0">
                <a:solidFill>
                  <a:srgbClr val="FF0000"/>
                </a:solidFill>
              </a:rPr>
              <a:t>First,</a:t>
            </a:r>
            <a:r>
              <a:rPr lang="en-US" sz="1600" b="1" dirty="0" smtClean="0"/>
              <a:t> upload the SPIFFS data. THEN</a:t>
            </a:r>
            <a:r>
              <a:rPr lang="en-US" sz="1600" b="1" dirty="0" smtClean="0"/>
              <a:t> send </a:t>
            </a:r>
            <a:r>
              <a:rPr lang="en-US" sz="1600" b="1" dirty="0" smtClean="0"/>
              <a:t>the sketch</a:t>
            </a:r>
            <a:r>
              <a:rPr lang="en-US" sz="1600" b="1" dirty="0" smtClean="0"/>
              <a:t> to your displays. Open the serial monitor to obtain the IP address assigned by the </a:t>
            </a:r>
            <a:r>
              <a:rPr lang="en-US" sz="1600" b="1" dirty="0" err="1" smtClean="0"/>
              <a:t>wifi</a:t>
            </a:r>
            <a:r>
              <a:rPr lang="en-US" sz="1600" b="1" dirty="0" smtClean="0"/>
              <a:t>, then surf to that IP in your browser.</a:t>
            </a:r>
          </a:p>
          <a:p>
            <a:pPr>
              <a:spcBef>
                <a:spcPts val="1200"/>
              </a:spcBef>
            </a:pPr>
            <a:r>
              <a:rPr lang="en-US" sz="1600" b="1" dirty="0" smtClean="0"/>
              <a:t>Remember, you probably cannot do a SPIFFS upload with Serial Monitor open</a:t>
            </a:r>
            <a:endParaRPr lang="en-US" sz="1600" b="1" dirty="0" smtClean="0"/>
          </a:p>
          <a:p>
            <a:pPr>
              <a:spcBef>
                <a:spcPts val="1200"/>
              </a:spcBef>
            </a:pPr>
            <a:r>
              <a:rPr lang="en-US" sz="1600" b="1" dirty="0" smtClean="0"/>
              <a:t>Note: I already adapted the sketch for our BMP180 sensors, which do not provide humidity readings</a:t>
            </a:r>
            <a:endParaRPr lang="en-US" sz="1600" b="1" dirty="0" smtClean="0"/>
          </a:p>
        </p:txBody>
      </p:sp>
      <p:sp>
        <p:nvSpPr>
          <p:cNvPr id="19" name="Content Placeholder 2"/>
          <p:cNvSpPr txBox="1">
            <a:spLocks/>
          </p:cNvSpPr>
          <p:nvPr/>
        </p:nvSpPr>
        <p:spPr>
          <a:xfrm>
            <a:off x="6281737" y="2686050"/>
            <a:ext cx="2667000" cy="37147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600" b="1" dirty="0" smtClean="0">
                <a:solidFill>
                  <a:srgbClr val="00FFFF"/>
                </a:solidFill>
              </a:rPr>
              <a:t>You should see a page similar to that on the right, showing the various retrieved sensor values and their derived values.</a:t>
            </a:r>
          </a:p>
          <a:p>
            <a:pPr marL="0" indent="0">
              <a:spcBef>
                <a:spcPts val="1200"/>
              </a:spcBef>
              <a:buNone/>
            </a:pPr>
            <a:r>
              <a:rPr lang="en-US" sz="1600" b="1" dirty="0" smtClean="0">
                <a:solidFill>
                  <a:srgbClr val="00FFFF"/>
                </a:solidFill>
              </a:rPr>
              <a:t>BMP180 has not humidity return value; it’s coded to all 9’s in the sketch</a:t>
            </a:r>
          </a:p>
          <a:p>
            <a:pPr marL="0" indent="0">
              <a:spcBef>
                <a:spcPts val="1200"/>
              </a:spcBef>
              <a:buNone/>
            </a:pPr>
            <a:r>
              <a:rPr lang="en-US" sz="1600" b="1" dirty="0" smtClean="0">
                <a:solidFill>
                  <a:srgbClr val="00FFFF"/>
                </a:solidFill>
              </a:rPr>
              <a:t>Also, your page may or may not control your LED depending on your browser, as this example includes JavaScript</a:t>
            </a:r>
            <a:endParaRPr lang="en-US" sz="1600" b="1" dirty="0" smtClean="0">
              <a:solidFill>
                <a:srgbClr val="00FFFF"/>
              </a:solidFill>
            </a:endParaRPr>
          </a:p>
        </p:txBody>
      </p:sp>
      <p:sp>
        <p:nvSpPr>
          <p:cNvPr id="12" name="Content Placeholder 2"/>
          <p:cNvSpPr txBox="1">
            <a:spLocks/>
          </p:cNvSpPr>
          <p:nvPr/>
        </p:nvSpPr>
        <p:spPr>
          <a:xfrm>
            <a:off x="300488" y="6438900"/>
            <a:ext cx="85387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More gory </a:t>
            </a:r>
            <a:r>
              <a:rPr lang="en-US" sz="1200" b="1" dirty="0">
                <a:solidFill>
                  <a:srgbClr val="00FFFF"/>
                </a:solidFill>
              </a:rPr>
              <a:t>details here: https://</a:t>
            </a:r>
            <a:r>
              <a:rPr lang="en-US" sz="1200" b="1" dirty="0" smtClean="0">
                <a:solidFill>
                  <a:srgbClr val="00FFFF"/>
                </a:solidFill>
              </a:rPr>
              <a:t>randomnerdtutorials.com/esp8266-bme280-arduino-ide/</a:t>
            </a:r>
            <a:endParaRPr lang="en-US" sz="1200" b="1" dirty="0" smtClean="0">
              <a:solidFill>
                <a:srgbClr val="00FFFF"/>
              </a:solidFill>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705100"/>
            <a:ext cx="6053137"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6339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Class </a:t>
            </a:r>
            <a:r>
              <a:rPr lang="en-US" sz="2800" dirty="0" smtClean="0"/>
              <a:t>Exercise 8B: Get Webserver Input</a:t>
            </a:r>
            <a:endParaRPr lang="en-US" sz="2800" dirty="0">
              <a:solidFill>
                <a:srgbClr val="00FFFF"/>
              </a:solidFill>
            </a:endParaRPr>
          </a:p>
        </p:txBody>
      </p:sp>
      <p:sp>
        <p:nvSpPr>
          <p:cNvPr id="3" name="AutoShape 2" descr="Adding the Basic HTML Document Tr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p:cNvSpPr txBox="1">
            <a:spLocks/>
          </p:cNvSpPr>
          <p:nvPr/>
        </p:nvSpPr>
        <p:spPr>
          <a:xfrm>
            <a:off x="228600" y="838200"/>
            <a:ext cx="8610600" cy="685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smtClean="0"/>
              <a:t>Go ahead and load SKETCH8B, and send it to your displays. Use the serial monitor to obtain the IP address assigned by the </a:t>
            </a:r>
            <a:r>
              <a:rPr lang="en-US" sz="1600" b="1" dirty="0" err="1" smtClean="0"/>
              <a:t>wifi</a:t>
            </a:r>
            <a:r>
              <a:rPr lang="en-US" sz="1600" b="1" dirty="0" smtClean="0"/>
              <a:t>, then surf to that IP in your browser</a:t>
            </a:r>
            <a:endParaRPr lang="en-US" sz="1600" b="1" dirty="0" smtClean="0"/>
          </a:p>
        </p:txBody>
      </p:sp>
      <p:sp>
        <p:nvSpPr>
          <p:cNvPr id="19" name="Content Placeholder 2"/>
          <p:cNvSpPr txBox="1">
            <a:spLocks/>
          </p:cNvSpPr>
          <p:nvPr/>
        </p:nvSpPr>
        <p:spPr>
          <a:xfrm>
            <a:off x="6172200" y="2994804"/>
            <a:ext cx="2667000" cy="32535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600" b="1" dirty="0" smtClean="0"/>
              <a:t>You should see a page similar to that on the right, with three input fields and three </a:t>
            </a:r>
            <a:r>
              <a:rPr lang="en-US" sz="1600" b="1" i="1" dirty="0" smtClean="0"/>
              <a:t>separate </a:t>
            </a:r>
            <a:r>
              <a:rPr lang="en-US" sz="1600" b="1" dirty="0" smtClean="0"/>
              <a:t>submit buttons</a:t>
            </a:r>
          </a:p>
          <a:p>
            <a:pPr marL="0" indent="0">
              <a:spcBef>
                <a:spcPts val="1200"/>
              </a:spcBef>
              <a:buNone/>
            </a:pPr>
            <a:r>
              <a:rPr lang="en-US" sz="1600" b="1" dirty="0" smtClean="0"/>
              <a:t>Observe the </a:t>
            </a:r>
            <a:r>
              <a:rPr lang="en-US" sz="1600" b="1" dirty="0" err="1" smtClean="0"/>
              <a:t>SerialMonitor</a:t>
            </a:r>
            <a:r>
              <a:rPr lang="en-US" sz="1600" b="1" dirty="0" smtClean="0"/>
              <a:t> when you enter text into a field and then click the corresponding “Submit” button widget</a:t>
            </a:r>
            <a:endParaRPr lang="en-US" sz="1600" b="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971800"/>
            <a:ext cx="5438775"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300487" y="1828800"/>
            <a:ext cx="3886200" cy="129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600" dirty="0">
                <a:solidFill>
                  <a:srgbClr val="FFFF00"/>
                </a:solidFill>
                <a:latin typeface="Consolas" panose="020B0609020204030204" pitchFamily="49" charset="0"/>
                <a:cs typeface="Consolas" panose="020B0609020204030204" pitchFamily="49" charset="0"/>
              </a:rPr>
              <a:t>&lt;form action="/get"&gt; input1: &lt;input type="text" name="input1"&gt; &lt;input type="submit" value="Submit"&gt; &lt;/form&gt;</a:t>
            </a:r>
            <a:endParaRPr lang="en-US" sz="1600" b="1" dirty="0" smtClean="0">
              <a:solidFill>
                <a:srgbClr val="FFFF00"/>
              </a:solidFill>
              <a:latin typeface="Consolas" panose="020B0609020204030204" pitchFamily="49" charset="0"/>
              <a:cs typeface="Consolas" panose="020B0609020204030204" pitchFamily="49" charset="0"/>
            </a:endParaRPr>
          </a:p>
        </p:txBody>
      </p:sp>
      <p:sp>
        <p:nvSpPr>
          <p:cNvPr id="11" name="Content Placeholder 2"/>
          <p:cNvSpPr txBox="1">
            <a:spLocks/>
          </p:cNvSpPr>
          <p:nvPr/>
        </p:nvSpPr>
        <p:spPr>
          <a:xfrm>
            <a:off x="4203940" y="1752600"/>
            <a:ext cx="4124325" cy="990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600" b="1" dirty="0" smtClean="0">
                <a:solidFill>
                  <a:srgbClr val="00FFFF"/>
                </a:solidFill>
              </a:rPr>
              <a:t>At left</a:t>
            </a:r>
            <a:r>
              <a:rPr lang="en-US" sz="1600" b="1" dirty="0" smtClean="0">
                <a:solidFill>
                  <a:srgbClr val="00FFFF"/>
                </a:solidFill>
              </a:rPr>
              <a:t> is the HTML used to generate the first form field and its button widget. Note th</a:t>
            </a:r>
            <a:r>
              <a:rPr lang="en-US" sz="1600" b="1" dirty="0" smtClean="0">
                <a:solidFill>
                  <a:srgbClr val="00FFFF"/>
                </a:solidFill>
              </a:rPr>
              <a:t>e action method, input type, and form type</a:t>
            </a:r>
            <a:endParaRPr lang="en-US" sz="1600" b="1" dirty="0" smtClean="0">
              <a:solidFill>
                <a:srgbClr val="00FFFF"/>
              </a:solidFill>
            </a:endParaRPr>
          </a:p>
        </p:txBody>
      </p:sp>
      <p:sp>
        <p:nvSpPr>
          <p:cNvPr id="12" name="Content Placeholder 2"/>
          <p:cNvSpPr txBox="1">
            <a:spLocks/>
          </p:cNvSpPr>
          <p:nvPr/>
        </p:nvSpPr>
        <p:spPr>
          <a:xfrm>
            <a:off x="300488" y="6438900"/>
            <a:ext cx="85387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More gory </a:t>
            </a:r>
            <a:r>
              <a:rPr lang="en-US" sz="1200" b="1" dirty="0">
                <a:solidFill>
                  <a:srgbClr val="00FFFF"/>
                </a:solidFill>
              </a:rPr>
              <a:t>details here: https://randomnerdtutorials.com/esp32-esp8266-input-data-html-form/</a:t>
            </a:r>
            <a:endParaRPr lang="en-US" sz="1200" b="1" dirty="0" smtClean="0">
              <a:solidFill>
                <a:srgbClr val="00FFFF"/>
              </a:solidFill>
            </a:endParaRPr>
          </a:p>
        </p:txBody>
      </p:sp>
    </p:spTree>
    <p:extLst>
      <p:ext uri="{BB962C8B-B14F-4D97-AF65-F5344CB8AC3E}">
        <p14:creationId xmlns:p14="http://schemas.microsoft.com/office/powerpoint/2010/main" val="2473982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5</a:t>
            </a:r>
            <a:endParaRPr lang="en-US" sz="3200" dirty="0"/>
          </a:p>
        </p:txBody>
      </p:sp>
      <p:sp>
        <p:nvSpPr>
          <p:cNvPr id="3" name="Content Placeholder 2"/>
          <p:cNvSpPr>
            <a:spLocks noGrp="1"/>
          </p:cNvSpPr>
          <p:nvPr>
            <p:ph idx="1"/>
          </p:nvPr>
        </p:nvSpPr>
        <p:spPr>
          <a:xfrm>
            <a:off x="457200" y="1524000"/>
            <a:ext cx="8229600" cy="5105400"/>
          </a:xfrm>
        </p:spPr>
        <p:txBody>
          <a:bodyPr>
            <a:normAutofit/>
          </a:bodyPr>
          <a:lstStyle/>
          <a:p>
            <a:pPr marL="0" indent="0">
              <a:buNone/>
            </a:pPr>
            <a:r>
              <a:rPr lang="en-US" b="1" dirty="0" smtClean="0">
                <a:solidFill>
                  <a:srgbClr val="FFFF00"/>
                </a:solidFill>
              </a:rPr>
              <a:t>HOMEWORK</a:t>
            </a:r>
          </a:p>
          <a:p>
            <a:r>
              <a:rPr lang="en-US" sz="2800" b="1" dirty="0" smtClean="0">
                <a:solidFill>
                  <a:srgbClr val="FFFF00"/>
                </a:solidFill>
              </a:rPr>
              <a:t>No Homework This Week</a:t>
            </a:r>
            <a:endParaRPr lang="en-US" sz="2800" b="1" dirty="0" smtClean="0">
              <a:solidFill>
                <a:srgbClr val="00FFFF"/>
              </a:solidFill>
            </a:endParaRPr>
          </a:p>
          <a:p>
            <a:pPr marL="0" indent="0">
              <a:buNone/>
            </a:pPr>
            <a:endParaRPr lang="en-US" b="1" dirty="0"/>
          </a:p>
          <a:p>
            <a:pPr marL="0" indent="0">
              <a:buNone/>
            </a:pPr>
            <a:r>
              <a:rPr lang="en-US" b="1" dirty="0" smtClean="0"/>
              <a:t>In next week’s exciting episode</a:t>
            </a:r>
          </a:p>
          <a:p>
            <a:pPr lvl="0"/>
            <a:r>
              <a:rPr lang="en-US" sz="2400" dirty="0"/>
              <a:t>Review of </a:t>
            </a:r>
            <a:r>
              <a:rPr lang="en-US" sz="2400" dirty="0" err="1"/>
              <a:t>WiFi</a:t>
            </a:r>
            <a:r>
              <a:rPr lang="en-US" sz="2400" dirty="0"/>
              <a:t> technology (but no gory details)</a:t>
            </a:r>
          </a:p>
          <a:p>
            <a:pPr lvl="0"/>
            <a:r>
              <a:rPr lang="en-US" sz="2400" dirty="0"/>
              <a:t>Class Exercise: Review of </a:t>
            </a:r>
            <a:r>
              <a:rPr lang="en-US" sz="2400" dirty="0" err="1"/>
              <a:t>WiFi</a:t>
            </a:r>
            <a:r>
              <a:rPr lang="en-US" sz="2400" dirty="0"/>
              <a:t> access with </a:t>
            </a:r>
            <a:r>
              <a:rPr lang="en-US" sz="2400" dirty="0" err="1"/>
              <a:t>WiFi</a:t>
            </a:r>
            <a:r>
              <a:rPr lang="en-US" sz="2400" dirty="0"/>
              <a:t> Manager</a:t>
            </a:r>
          </a:p>
          <a:p>
            <a:pPr lvl="0"/>
            <a:r>
              <a:rPr lang="en-US" sz="2400" dirty="0" smtClean="0"/>
              <a:t>Uploading a web page using SPIFFS</a:t>
            </a:r>
            <a:endParaRPr lang="en-US" sz="2400" dirty="0"/>
          </a:p>
          <a:p>
            <a:pPr lvl="0"/>
            <a:r>
              <a:rPr lang="en-US" sz="2400" dirty="0"/>
              <a:t>Class Exercise: </a:t>
            </a:r>
            <a:r>
              <a:rPr lang="en-US" sz="2400" dirty="0" smtClean="0"/>
              <a:t>Create a basic web server</a:t>
            </a:r>
            <a:endParaRPr lang="en-US" sz="2800" b="1" dirty="0"/>
          </a:p>
          <a:p>
            <a:pPr marL="0" indent="0">
              <a:buNone/>
            </a:pPr>
            <a:endParaRPr lang="en-US" dirty="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2800" dirty="0" smtClean="0"/>
              <a:t>Our Microcontroller: The </a:t>
            </a:r>
            <a:r>
              <a:rPr lang="en-US" sz="2800" dirty="0" err="1" smtClean="0"/>
              <a:t>WeMos</a:t>
            </a:r>
            <a:r>
              <a:rPr lang="en-US" sz="2800" dirty="0" smtClean="0"/>
              <a:t> D1 Mini</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94046"/>
          </a:xfrm>
          <a:prstGeom prst="rect">
            <a:avLst/>
          </a:prstGeom>
        </p:spPr>
      </p:pic>
      <p:sp>
        <p:nvSpPr>
          <p:cNvPr id="7" name="Content Placeholder 2"/>
          <p:cNvSpPr>
            <a:spLocks noGrp="1"/>
          </p:cNvSpPr>
          <p:nvPr>
            <p:ph idx="1"/>
          </p:nvPr>
        </p:nvSpPr>
        <p:spPr>
          <a:xfrm>
            <a:off x="0" y="4483208"/>
            <a:ext cx="9144000" cy="1981200"/>
          </a:xfrm>
          <a:solidFill>
            <a:schemeClr val="bg1"/>
          </a:solidFill>
        </p:spPr>
        <p:txBody>
          <a:bodyPr anchor="ctr">
            <a:noAutofit/>
          </a:bodyPr>
          <a:lstStyle/>
          <a:p>
            <a:endParaRPr lang="en-US" sz="1200" dirty="0" smtClean="0">
              <a:solidFill>
                <a:schemeClr val="tx1"/>
              </a:solidFill>
            </a:endParaRPr>
          </a:p>
          <a:p>
            <a:pPr marL="0" indent="0">
              <a:buNone/>
            </a:pPr>
            <a:r>
              <a:rPr lang="en-US" sz="1200" b="1" dirty="0" err="1" smtClean="0">
                <a:solidFill>
                  <a:schemeClr val="tx1"/>
                </a:solidFill>
              </a:rPr>
              <a:t>Hilights</a:t>
            </a:r>
            <a:endParaRPr lang="en-US" sz="1200" b="1" dirty="0" smtClean="0">
              <a:solidFill>
                <a:schemeClr val="tx1"/>
              </a:solidFill>
            </a:endParaRPr>
          </a:p>
          <a:p>
            <a:r>
              <a:rPr lang="en-US" sz="1200" b="1" dirty="0" smtClean="0">
                <a:solidFill>
                  <a:schemeClr val="tx1"/>
                </a:solidFill>
              </a:rPr>
              <a:t>11 </a:t>
            </a:r>
            <a:r>
              <a:rPr lang="en-US" sz="1200" b="1" dirty="0">
                <a:solidFill>
                  <a:schemeClr val="tx1"/>
                </a:solidFill>
              </a:rPr>
              <a:t>digital </a:t>
            </a:r>
            <a:r>
              <a:rPr lang="en-US" sz="1200" b="1" dirty="0" smtClean="0">
                <a:solidFill>
                  <a:schemeClr val="tx1"/>
                </a:solidFill>
              </a:rPr>
              <a:t>IO: all are interrupt and </a:t>
            </a:r>
            <a:r>
              <a:rPr lang="en-US" sz="1200" b="1" dirty="0" err="1" smtClean="0">
                <a:solidFill>
                  <a:schemeClr val="tx1"/>
                </a:solidFill>
              </a:rPr>
              <a:t>pwm</a:t>
            </a:r>
            <a:r>
              <a:rPr lang="en-US" sz="1200" b="1" dirty="0" smtClean="0">
                <a:solidFill>
                  <a:schemeClr val="tx1"/>
                </a:solidFill>
              </a:rPr>
              <a:t> capable (except D0/GPIO16)</a:t>
            </a:r>
            <a:endParaRPr lang="en-US" sz="1200" b="1" dirty="0">
              <a:solidFill>
                <a:schemeClr val="tx1"/>
              </a:solidFill>
            </a:endParaRPr>
          </a:p>
          <a:p>
            <a:r>
              <a:rPr lang="en-US" sz="1200" b="1" dirty="0">
                <a:solidFill>
                  <a:schemeClr val="tx1"/>
                </a:solidFill>
              </a:rPr>
              <a:t>1 analog </a:t>
            </a:r>
            <a:r>
              <a:rPr lang="en-US" sz="1200" b="1" dirty="0" smtClean="0">
                <a:solidFill>
                  <a:schemeClr val="tx1"/>
                </a:solidFill>
              </a:rPr>
              <a:t>input (</a:t>
            </a:r>
            <a:r>
              <a:rPr lang="en-US" sz="1200" b="1" dirty="0">
                <a:solidFill>
                  <a:schemeClr val="tx1"/>
                </a:solidFill>
              </a:rPr>
              <a:t>3.2V max input</a:t>
            </a:r>
            <a:r>
              <a:rPr lang="en-US" sz="1200" b="1" dirty="0" smtClean="0">
                <a:solidFill>
                  <a:schemeClr val="tx1"/>
                </a:solidFill>
              </a:rPr>
              <a:t>): A0/ADC0</a:t>
            </a:r>
            <a:endParaRPr lang="en-US" sz="1200" b="1" dirty="0">
              <a:solidFill>
                <a:schemeClr val="tx1"/>
              </a:solidFill>
            </a:endParaRPr>
          </a:p>
          <a:p>
            <a:r>
              <a:rPr lang="en-US" sz="1200" b="1" dirty="0" smtClean="0">
                <a:solidFill>
                  <a:schemeClr val="tx1"/>
                </a:solidFill>
              </a:rPr>
              <a:t>Micro USB </a:t>
            </a:r>
            <a:r>
              <a:rPr lang="en-US" sz="1200" b="1" u="sng" dirty="0" smtClean="0">
                <a:solidFill>
                  <a:schemeClr val="tx1"/>
                </a:solidFill>
              </a:rPr>
              <a:t>or</a:t>
            </a:r>
            <a:r>
              <a:rPr lang="en-US" sz="1200" b="1" dirty="0" smtClean="0">
                <a:solidFill>
                  <a:schemeClr val="tx1"/>
                </a:solidFill>
              </a:rPr>
              <a:t> Type-C </a:t>
            </a:r>
            <a:r>
              <a:rPr lang="en-US" sz="1200" b="1" dirty="0">
                <a:solidFill>
                  <a:schemeClr val="tx1"/>
                </a:solidFill>
              </a:rPr>
              <a:t>USB </a:t>
            </a:r>
            <a:r>
              <a:rPr lang="en-US" sz="1200" b="1" dirty="0" smtClean="0">
                <a:solidFill>
                  <a:schemeClr val="tx1"/>
                </a:solidFill>
              </a:rPr>
              <a:t>Port (clones usually have micro USB)</a:t>
            </a:r>
            <a:endParaRPr lang="en-US" sz="1200" b="1" dirty="0">
              <a:solidFill>
                <a:schemeClr val="tx1"/>
              </a:solidFill>
            </a:endParaRPr>
          </a:p>
          <a:p>
            <a:r>
              <a:rPr lang="en-US" sz="1200" b="1" dirty="0" smtClean="0">
                <a:solidFill>
                  <a:schemeClr val="tx1"/>
                </a:solidFill>
              </a:rPr>
              <a:t>Two SPI interfaces (one is used for on-board flash memory), one I2C interface, two serial ports</a:t>
            </a:r>
          </a:p>
          <a:p>
            <a:r>
              <a:rPr lang="en-US" sz="1200" b="1" dirty="0" smtClean="0">
                <a:solidFill>
                  <a:schemeClr val="tx1"/>
                </a:solidFill>
              </a:rPr>
              <a:t>Built-in </a:t>
            </a:r>
            <a:r>
              <a:rPr lang="en-US" sz="1200" b="1" dirty="0" err="1" smtClean="0">
                <a:solidFill>
                  <a:schemeClr val="tx1"/>
                </a:solidFill>
              </a:rPr>
              <a:t>WiFi</a:t>
            </a:r>
            <a:r>
              <a:rPr lang="en-US" sz="1200" b="1" dirty="0" smtClean="0">
                <a:solidFill>
                  <a:schemeClr val="tx1"/>
                </a:solidFill>
              </a:rPr>
              <a:t> (client or standalone access point modes) and Bluetooth</a:t>
            </a:r>
            <a:endParaRPr lang="en-US" sz="1200" b="1" dirty="0">
              <a:solidFill>
                <a:schemeClr val="tx1"/>
              </a:solidFill>
            </a:endParaRPr>
          </a:p>
          <a:p>
            <a:r>
              <a:rPr lang="en-US" sz="1200" b="1" dirty="0">
                <a:solidFill>
                  <a:schemeClr val="tx1"/>
                </a:solidFill>
              </a:rPr>
              <a:t>Compatible with </a:t>
            </a:r>
            <a:r>
              <a:rPr lang="en-US" sz="1200" b="1" dirty="0" err="1">
                <a:solidFill>
                  <a:schemeClr val="tx1"/>
                </a:solidFill>
              </a:rPr>
              <a:t>MicroPython</a:t>
            </a:r>
            <a:r>
              <a:rPr lang="en-US" sz="1200" b="1" dirty="0">
                <a:solidFill>
                  <a:schemeClr val="tx1"/>
                </a:solidFill>
              </a:rPr>
              <a:t>, Arduino, </a:t>
            </a:r>
            <a:r>
              <a:rPr lang="en-US" sz="1200" b="1" dirty="0" err="1" smtClean="0">
                <a:solidFill>
                  <a:schemeClr val="tx1"/>
                </a:solidFill>
              </a:rPr>
              <a:t>NodeMCU</a:t>
            </a:r>
            <a:endParaRPr lang="en-US" sz="1200" b="1" dirty="0" smtClean="0">
              <a:solidFill>
                <a:schemeClr val="tx1"/>
              </a:solidFill>
            </a:endParaRPr>
          </a:p>
          <a:p>
            <a:r>
              <a:rPr lang="en-US" sz="1200" b="1" dirty="0" smtClean="0">
                <a:solidFill>
                  <a:schemeClr val="tx1"/>
                </a:solidFill>
              </a:rPr>
              <a:t>Uses the CH340 USB-to-serial driver (installation usually needed on Windows)</a:t>
            </a:r>
          </a:p>
          <a:p>
            <a:r>
              <a:rPr lang="en-US" sz="1200" b="1" dirty="0" smtClean="0">
                <a:solidFill>
                  <a:schemeClr val="tx1"/>
                </a:solidFill>
              </a:rPr>
              <a:t>Extremely low cost (</a:t>
            </a:r>
            <a:r>
              <a:rPr lang="en-US" sz="1200" b="1" dirty="0" err="1" smtClean="0">
                <a:solidFill>
                  <a:schemeClr val="tx1"/>
                </a:solidFill>
              </a:rPr>
              <a:t>approx</a:t>
            </a:r>
            <a:r>
              <a:rPr lang="en-US" sz="1200" b="1" dirty="0" smtClean="0">
                <a:solidFill>
                  <a:schemeClr val="tx1"/>
                </a:solidFill>
              </a:rPr>
              <a:t> $3.00 US on Amazon; one of the two least expensive components in your kits)</a:t>
            </a:r>
          </a:p>
          <a:p>
            <a:endParaRPr lang="en-US" sz="1200" dirty="0" smtClean="0">
              <a:solidFill>
                <a:schemeClr val="tx1"/>
              </a:solidFill>
            </a:endParaRPr>
          </a:p>
          <a:p>
            <a:endParaRPr lang="en-US" sz="1200" dirty="0" smtClean="0">
              <a:solidFill>
                <a:schemeClr val="tx1"/>
              </a:solidFill>
              <a:latin typeface="Arial Unicode MS"/>
              <a:ea typeface="Arial Unicode MS"/>
              <a:cs typeface="Arial Unicode MS"/>
              <a:sym typeface="Wingdings"/>
            </a:endParaRPr>
          </a:p>
        </p:txBody>
      </p:sp>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487362"/>
          </a:xfrm>
        </p:spPr>
        <p:txBody>
          <a:bodyPr/>
          <a:lstStyle/>
          <a:p>
            <a:r>
              <a:rPr lang="en-US" sz="3200" dirty="0" smtClean="0"/>
              <a:t>SEICHE LED Display Architecture</a:t>
            </a:r>
            <a:endParaRPr lang="en-US" sz="3200" dirty="0"/>
          </a:p>
        </p:txBody>
      </p:sp>
      <p:sp>
        <p:nvSpPr>
          <p:cNvPr id="4" name="Content Placeholder 2"/>
          <p:cNvSpPr txBox="1">
            <a:spLocks/>
          </p:cNvSpPr>
          <p:nvPr/>
        </p:nvSpPr>
        <p:spPr>
          <a:xfrm>
            <a:off x="457200" y="5105400"/>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ts val="0"/>
              </a:spcBef>
            </a:pPr>
            <a:r>
              <a:rPr lang="en-US" sz="1800" dirty="0" smtClean="0"/>
              <a:t>Red MAX7219 8x32 LED matrix display (SPI)</a:t>
            </a:r>
          </a:p>
          <a:p>
            <a:pPr marL="0">
              <a:spcBef>
                <a:spcPts val="0"/>
              </a:spcBef>
            </a:pPr>
            <a:r>
              <a:rPr lang="en-US" sz="1800" dirty="0" smtClean="0"/>
              <a:t>ZS-042 real-time clock module (I2C)</a:t>
            </a:r>
          </a:p>
          <a:p>
            <a:pPr marL="0">
              <a:spcBef>
                <a:spcPts val="0"/>
              </a:spcBef>
            </a:pPr>
            <a:r>
              <a:rPr lang="en-US" sz="1800" dirty="0" smtClean="0"/>
              <a:t>BMP280 Temperature and Pressure Sensor (I2C)</a:t>
            </a:r>
          </a:p>
          <a:p>
            <a:pPr marL="0">
              <a:spcBef>
                <a:spcPts val="0"/>
              </a:spcBef>
            </a:pPr>
            <a:r>
              <a:rPr lang="en-US" sz="1800" dirty="0" smtClean="0"/>
              <a:t>Piezoelectric speaker (PWM)</a:t>
            </a:r>
          </a:p>
          <a:p>
            <a:pPr marL="0">
              <a:spcBef>
                <a:spcPts val="0"/>
              </a:spcBef>
            </a:pPr>
            <a:r>
              <a:rPr lang="en-US" sz="1800" dirty="0" smtClean="0"/>
              <a:t>10K</a:t>
            </a:r>
            <a:r>
              <a:rPr lang="el-GR" sz="1800" dirty="0" smtClean="0">
                <a:latin typeface="Arial Unicode MS"/>
                <a:ea typeface="Arial Unicode MS"/>
                <a:cs typeface="Arial Unicode MS"/>
              </a:rPr>
              <a:t>Ω</a:t>
            </a:r>
            <a:r>
              <a:rPr lang="en-US" sz="1800" dirty="0" smtClean="0"/>
              <a:t> Potentiometer (Analog-to-Digital Converter)</a:t>
            </a:r>
          </a:p>
          <a:p>
            <a:pPr marL="0">
              <a:spcBef>
                <a:spcPts val="0"/>
              </a:spcBef>
            </a:pPr>
            <a:r>
              <a:rPr lang="en-US" sz="1800" dirty="0" smtClean="0"/>
              <a:t>Button (Pullup and interrupt)</a:t>
            </a:r>
          </a:p>
          <a:p>
            <a:pPr marL="0">
              <a:spcBef>
                <a:spcPts val="0"/>
              </a:spcBef>
            </a:pP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573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Function Syntax</a:t>
            </a:r>
            <a:endParaRPr lang="en-US" dirty="0"/>
          </a:p>
        </p:txBody>
      </p:sp>
      <p:sp>
        <p:nvSpPr>
          <p:cNvPr id="3" name="Content Placeholder 2"/>
          <p:cNvSpPr>
            <a:spLocks noGrp="1"/>
          </p:cNvSpPr>
          <p:nvPr>
            <p:ph idx="1"/>
          </p:nvPr>
        </p:nvSpPr>
        <p:spPr>
          <a:xfrm>
            <a:off x="152400" y="533400"/>
            <a:ext cx="8686800" cy="6019800"/>
          </a:xfrm>
        </p:spPr>
        <p:txBody>
          <a:bodyPr>
            <a:noAutofit/>
          </a:bodyPr>
          <a:lstStyle/>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’s formal syntax is:</a:t>
            </a:r>
            <a:br>
              <a:rPr lang="en-US" sz="2400" dirty="0" smtClean="0"/>
            </a:br>
            <a:r>
              <a:rPr lang="en-US" sz="2400" b="1" dirty="0" err="1" smtClean="0">
                <a:solidFill>
                  <a:srgbClr val="FFFF00"/>
                </a:solidFill>
                <a:latin typeface="Consolas" panose="020B0609020204030204" pitchFamily="49" charset="0"/>
                <a:cs typeface="Consolas" panose="020B0609020204030204" pitchFamily="49" charset="0"/>
              </a:rPr>
              <a:t>sprintf</a:t>
            </a:r>
            <a:r>
              <a:rPr lang="en-US" sz="2400" b="1" dirty="0" smtClean="0">
                <a:solidFill>
                  <a:srgbClr val="FFFF00"/>
                </a:solidFill>
                <a:latin typeface="Consolas" panose="020B0609020204030204" pitchFamily="49" charset="0"/>
                <a:cs typeface="Consolas" panose="020B0609020204030204" pitchFamily="49" charset="0"/>
              </a:rPr>
              <a:t>(</a:t>
            </a:r>
            <a:r>
              <a:rPr lang="en-US" sz="2400" dirty="0" smtClean="0"/>
              <a:t>char *</a:t>
            </a:r>
            <a:r>
              <a:rPr lang="en-US" sz="2400" b="1" dirty="0" smtClean="0">
                <a:solidFill>
                  <a:srgbClr val="FFFF00"/>
                </a:solidFill>
                <a:latin typeface="Consolas" panose="020B0609020204030204" pitchFamily="49" charset="0"/>
                <a:cs typeface="Consolas" panose="020B0609020204030204" pitchFamily="49" charset="0"/>
              </a:rPr>
              <a:t>buffer</a:t>
            </a:r>
            <a:r>
              <a:rPr lang="en-US" sz="2400" dirty="0" smtClean="0"/>
              <a:t>, </a:t>
            </a:r>
            <a:r>
              <a:rPr lang="en-US" sz="2400" dirty="0" err="1" smtClean="0"/>
              <a:t>const</a:t>
            </a:r>
            <a:r>
              <a:rPr lang="en-US" sz="2400" dirty="0" smtClean="0"/>
              <a:t> char *</a:t>
            </a:r>
            <a:r>
              <a:rPr lang="en-US" sz="2400" b="1" dirty="0" smtClean="0">
                <a:solidFill>
                  <a:srgbClr val="FFFF00"/>
                </a:solidFill>
                <a:latin typeface="Consolas" panose="020B0609020204030204" pitchFamily="49" charset="0"/>
                <a:cs typeface="Consolas" panose="020B0609020204030204" pitchFamily="49" charset="0"/>
              </a:rPr>
              <a:t>format</a:t>
            </a:r>
            <a:r>
              <a:rPr lang="en-US" sz="2400" dirty="0" smtClean="0"/>
              <a:t>, </a:t>
            </a:r>
            <a:r>
              <a:rPr lang="en-US" sz="2400" i="1" dirty="0" smtClean="0">
                <a:solidFill>
                  <a:srgbClr val="FFFF00"/>
                </a:solidFill>
              </a:rPr>
              <a:t>variable list</a:t>
            </a:r>
            <a:r>
              <a:rPr lang="en-US" sz="2400" b="1" dirty="0" smtClean="0">
                <a:solidFill>
                  <a:srgbClr val="FFFF00"/>
                </a:solidFill>
                <a:latin typeface="Consolas" panose="020B0609020204030204" pitchFamily="49" charset="0"/>
                <a:cs typeface="Consolas" panose="020B0609020204030204" pitchFamily="49" charset="0"/>
              </a:rPr>
              <a:t>)</a:t>
            </a:r>
          </a:p>
          <a:p>
            <a:r>
              <a:rPr lang="en-US" sz="2400" b="1" dirty="0">
                <a:solidFill>
                  <a:srgbClr val="FFFF00"/>
                </a:solidFill>
                <a:latin typeface="Consolas" panose="020B0609020204030204" pitchFamily="49" charset="0"/>
                <a:cs typeface="Consolas" panose="020B0609020204030204" pitchFamily="49" charset="0"/>
              </a:rPr>
              <a:t>b</a:t>
            </a:r>
            <a:r>
              <a:rPr lang="en-US" sz="2400" b="1" dirty="0" smtClean="0">
                <a:solidFill>
                  <a:srgbClr val="FFFF00"/>
                </a:solidFill>
                <a:latin typeface="Consolas" panose="020B0609020204030204" pitchFamily="49" charset="0"/>
                <a:cs typeface="Consolas" panose="020B0609020204030204" pitchFamily="49" charset="0"/>
              </a:rPr>
              <a:t>uffer</a:t>
            </a:r>
            <a:r>
              <a:rPr lang="en-US" sz="2400" dirty="0" smtClean="0"/>
              <a:t> is an array of type char (the parameter when passed can also be a pointer [address</a:t>
            </a:r>
            <a:r>
              <a:rPr lang="en-US" sz="2400" dirty="0"/>
              <a:t>]</a:t>
            </a:r>
            <a:r>
              <a:rPr lang="en-US" sz="2400" dirty="0" smtClean="0"/>
              <a:t> for such an array) which will contain the formatted output of the function</a:t>
            </a:r>
          </a:p>
          <a:p>
            <a:r>
              <a:rPr lang="en-US" sz="2400" b="1" dirty="0">
                <a:solidFill>
                  <a:srgbClr val="FFFF00"/>
                </a:solidFill>
                <a:latin typeface="Consolas" panose="020B0609020204030204" pitchFamily="49" charset="0"/>
                <a:cs typeface="Consolas" panose="020B0609020204030204" pitchFamily="49" charset="0"/>
              </a:rPr>
              <a:t>f</a:t>
            </a:r>
            <a:r>
              <a:rPr lang="en-US" sz="2400" b="1" dirty="0" smtClean="0">
                <a:solidFill>
                  <a:srgbClr val="FFFF00"/>
                </a:solidFill>
                <a:latin typeface="Consolas" panose="020B0609020204030204" pitchFamily="49" charset="0"/>
                <a:cs typeface="Consolas" panose="020B0609020204030204" pitchFamily="49" charset="0"/>
              </a:rPr>
              <a:t>ormat</a:t>
            </a:r>
            <a:r>
              <a:rPr lang="en-US" sz="2400" dirty="0" smtClean="0"/>
              <a:t> is an unmodifiable (constant) array of char containing the format descriptors for all variables subsequently passed to the function, which is to say, it’s the </a:t>
            </a:r>
            <a:r>
              <a:rPr lang="en-US" sz="2400" i="1" dirty="0" smtClean="0"/>
              <a:t>format string</a:t>
            </a:r>
            <a:r>
              <a:rPr lang="en-US" sz="2400" dirty="0" smtClean="0"/>
              <a:t>.</a:t>
            </a:r>
          </a:p>
          <a:p>
            <a:r>
              <a:rPr lang="en-US" sz="2400" dirty="0" smtClean="0"/>
              <a:t>The variable list are just the comma separated variables that are to be formatted</a:t>
            </a:r>
          </a:p>
          <a:p>
            <a:r>
              <a:rPr lang="en-US" sz="2400" dirty="0" smtClean="0"/>
              <a:t>All variables passed in a single call to </a:t>
            </a:r>
            <a:r>
              <a:rPr lang="en-US" sz="2400" dirty="0" err="1" smtClean="0">
                <a:latin typeface="Consolas" panose="020B0609020204030204" pitchFamily="49" charset="0"/>
                <a:cs typeface="Consolas" panose="020B0609020204030204" pitchFamily="49" charset="0"/>
              </a:rPr>
              <a:t>sprintf</a:t>
            </a:r>
            <a:r>
              <a:rPr lang="en-US" sz="2400" dirty="0" smtClean="0">
                <a:latin typeface="Consolas" panose="020B0609020204030204" pitchFamily="49" charset="0"/>
                <a:cs typeface="Consolas" panose="020B0609020204030204" pitchFamily="49" charset="0"/>
              </a:rPr>
              <a:t>()</a:t>
            </a:r>
            <a:r>
              <a:rPr lang="en-US" sz="2400" dirty="0" smtClean="0"/>
              <a:t> are combined into a single output string</a:t>
            </a:r>
          </a:p>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 automagically puts a terminating NULL (\0) at the end of the ASCII output</a:t>
            </a:r>
          </a:p>
          <a:p>
            <a:endParaRPr lang="en-US" sz="2400" dirty="0" smtClean="0"/>
          </a:p>
          <a:p>
            <a:endParaRPr lang="en-US" sz="2000" dirty="0" smtClean="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18489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a:t>
            </a:r>
            <a:r>
              <a:rPr lang="en-US" dirty="0"/>
              <a:t>F</a:t>
            </a:r>
            <a:r>
              <a:rPr lang="en-US" dirty="0" smtClean="0"/>
              <a:t>ormat </a:t>
            </a:r>
            <a:r>
              <a:rPr lang="en-US" dirty="0"/>
              <a:t>S</a:t>
            </a:r>
            <a:r>
              <a:rPr lang="en-US" dirty="0" smtClean="0"/>
              <a:t>trings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959922"/>
            <a:ext cx="8686800" cy="1173678"/>
          </a:xfrm>
        </p:spPr>
        <p:txBody>
          <a:bodyPr>
            <a:noAutofit/>
          </a:bodyPr>
          <a:lstStyle/>
          <a:p>
            <a:r>
              <a:rPr lang="en-US" sz="2000" b="1" dirty="0" err="1" smtClean="0">
                <a:latin typeface="Consolas" panose="020B0609020204030204" pitchFamily="49" charset="0"/>
                <a:cs typeface="Consolas" panose="020B0609020204030204" pitchFamily="49" charset="0"/>
              </a:rPr>
              <a:t>sprintf</a:t>
            </a:r>
            <a:r>
              <a:rPr lang="en-US" sz="2000" b="1" dirty="0" smtClean="0">
                <a:latin typeface="Consolas" panose="020B0609020204030204" pitchFamily="49" charset="0"/>
                <a:cs typeface="Consolas" panose="020B0609020204030204" pitchFamily="49" charset="0"/>
              </a:rPr>
              <a:t>()</a:t>
            </a:r>
            <a:r>
              <a:rPr lang="en-US" sz="2000" b="1" dirty="0" smtClean="0"/>
              <a:t> format strings contain conversion specifiers that specify how each individual variable is to be converted</a:t>
            </a:r>
          </a:p>
          <a:p>
            <a:r>
              <a:rPr lang="en-US" sz="2000" b="1" dirty="0" err="1">
                <a:latin typeface="Consolas" panose="020B0609020204030204" pitchFamily="49" charset="0"/>
                <a:cs typeface="Consolas" panose="020B0609020204030204" pitchFamily="49" charset="0"/>
              </a:rPr>
              <a:t>s</a:t>
            </a:r>
            <a:r>
              <a:rPr lang="en-US" sz="2000" b="1" dirty="0" err="1" smtClean="0">
                <a:latin typeface="Consolas" panose="020B0609020204030204" pitchFamily="49" charset="0"/>
                <a:cs typeface="Consolas" panose="020B0609020204030204" pitchFamily="49" charset="0"/>
              </a:rPr>
              <a:t>printf</a:t>
            </a:r>
            <a:r>
              <a:rPr lang="en-US" sz="2000" b="1" dirty="0" smtClean="0">
                <a:latin typeface="Consolas" panose="020B0609020204030204" pitchFamily="49" charset="0"/>
                <a:cs typeface="Consolas" panose="020B0609020204030204" pitchFamily="49" charset="0"/>
              </a:rPr>
              <a:t>()</a:t>
            </a:r>
            <a:r>
              <a:rPr lang="en-US" sz="2000" b="1" dirty="0" smtClean="0"/>
              <a:t> conversion specifiers have the following general syntax (all begin with a percent-sign):</a:t>
            </a:r>
          </a:p>
          <a:p>
            <a:pPr marL="0" indent="0">
              <a:buNone/>
            </a:pPr>
            <a:r>
              <a:rPr lang="en-US" sz="1800" b="1" dirty="0" smtClean="0">
                <a:solidFill>
                  <a:srgbClr val="00FFFF"/>
                </a:solidFill>
              </a:rPr>
              <a:t>    %[flags][minimum field width][.][precision][length][conversion character]</a:t>
            </a:r>
          </a:p>
          <a:p>
            <a:pPr marL="0" indent="0">
              <a:buNone/>
            </a:pPr>
            <a:endParaRPr lang="en-US" sz="1000" b="1" dirty="0" smtClean="0">
              <a:solidFill>
                <a:srgbClr val="00FFFF"/>
              </a:solidFill>
            </a:endParaRPr>
          </a:p>
          <a:p>
            <a:pPr lvl="1"/>
            <a:r>
              <a:rPr lang="en-US" sz="1600" b="1" dirty="0" smtClean="0"/>
              <a:t>% - special token that indicates the start of a conversion specifier</a:t>
            </a:r>
          </a:p>
          <a:p>
            <a:pPr lvl="1"/>
            <a:r>
              <a:rPr lang="en-US" sz="1600" b="1" dirty="0" smtClean="0"/>
              <a:t>Flags – these modify the behavior of the specification</a:t>
            </a:r>
          </a:p>
          <a:p>
            <a:pPr lvl="1"/>
            <a:r>
              <a:rPr lang="en-US" sz="1600" b="1" dirty="0" err="1" smtClean="0"/>
              <a:t>Minumum</a:t>
            </a:r>
            <a:r>
              <a:rPr lang="en-US" sz="1600" b="1" dirty="0" smtClean="0"/>
              <a:t> field width – as it says on the tin; this the minimum number of characters to be converted</a:t>
            </a:r>
          </a:p>
          <a:p>
            <a:pPr lvl="1"/>
            <a:r>
              <a:rPr lang="en-US" sz="1600" b="1" dirty="0" smtClean="0"/>
              <a:t>. – The period is a separator between field width and precision</a:t>
            </a:r>
          </a:p>
          <a:p>
            <a:pPr lvl="1"/>
            <a:r>
              <a:rPr lang="en-US" sz="1600" b="1" dirty="0" smtClean="0"/>
              <a:t>Precision – means one of the following depending on the variable type and conversion specifier</a:t>
            </a:r>
          </a:p>
          <a:p>
            <a:pPr lvl="2"/>
            <a:r>
              <a:rPr lang="en-US" sz="1200" b="1" dirty="0" smtClean="0"/>
              <a:t>The maximum number of characters to be generated from a string</a:t>
            </a:r>
          </a:p>
          <a:p>
            <a:pPr lvl="2"/>
            <a:r>
              <a:rPr lang="en-US" sz="1200" b="1" dirty="0"/>
              <a:t>T</a:t>
            </a:r>
            <a:r>
              <a:rPr lang="en-US" sz="1200" b="1" dirty="0" smtClean="0"/>
              <a:t>he number of digits after the decimal point for type float conversions (e, E, or f)</a:t>
            </a:r>
          </a:p>
          <a:p>
            <a:pPr lvl="2"/>
            <a:r>
              <a:rPr lang="en-US" sz="1200" b="1" dirty="0"/>
              <a:t>T</a:t>
            </a:r>
            <a:r>
              <a:rPr lang="en-US" sz="1200" b="1" dirty="0" smtClean="0"/>
              <a:t>he zero-filled minimum number of digits for an integer</a:t>
            </a:r>
          </a:p>
          <a:p>
            <a:pPr lvl="1"/>
            <a:r>
              <a:rPr lang="en-US" sz="1600" b="1" dirty="0" smtClean="0"/>
              <a:t>Conversion character – A single character which determines the output type of the conversion specifier; a single character that specifies the type of output format for the corresponding data or variable</a:t>
            </a:r>
          </a:p>
        </p:txBody>
      </p:sp>
    </p:spTree>
    <p:extLst>
      <p:ext uri="{BB962C8B-B14F-4D97-AF65-F5344CB8AC3E}">
        <p14:creationId xmlns:p14="http://schemas.microsoft.com/office/powerpoint/2010/main" val="2117810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6354762"/>
          </a:xfrm>
        </p:spPr>
        <p:txBody>
          <a:bodyPr/>
          <a:lstStyle/>
          <a:p>
            <a:r>
              <a:rPr lang="en-US" sz="7200" dirty="0" smtClean="0"/>
              <a:t>REMINDER</a:t>
            </a:r>
            <a:r>
              <a:rPr lang="en-US" sz="2400" dirty="0" smtClean="0"/>
              <a:t/>
            </a:r>
            <a:br>
              <a:rPr lang="en-US" sz="2400" dirty="0" smtClean="0"/>
            </a:br>
            <a:r>
              <a:rPr lang="en-US" sz="4000" dirty="0" smtClean="0">
                <a:solidFill>
                  <a:srgbClr val="FFFF00"/>
                </a:solidFill>
              </a:rPr>
              <a:t>YOU </a:t>
            </a:r>
            <a:r>
              <a:rPr lang="en-US" sz="4000" u="sng" dirty="0" smtClean="0">
                <a:solidFill>
                  <a:srgbClr val="FFFF00"/>
                </a:solidFill>
              </a:rPr>
              <a:t>MUST</a:t>
            </a:r>
            <a:r>
              <a:rPr lang="en-US" sz="4000" dirty="0" smtClean="0">
                <a:solidFill>
                  <a:srgbClr val="FFFF00"/>
                </a:solidFill>
              </a:rPr>
              <a:t> HAVE A </a:t>
            </a:r>
            <a:r>
              <a:rPr lang="en-US" sz="4000" i="1" dirty="0" smtClean="0">
                <a:solidFill>
                  <a:srgbClr val="FFFF00"/>
                </a:solidFill>
              </a:rPr>
              <a:t>WORKING</a:t>
            </a:r>
            <a:r>
              <a:rPr lang="en-US" sz="4000" dirty="0" smtClean="0">
                <a:solidFill>
                  <a:srgbClr val="FFFF00"/>
                </a:solidFill>
              </a:rPr>
              <a:t> LED MATRIX DISPLAY TO TAKE THIS CLASS!</a:t>
            </a:r>
            <a:br>
              <a:rPr lang="en-US" sz="4000" dirty="0" smtClean="0">
                <a:solidFill>
                  <a:srgbClr val="FFFF00"/>
                </a:solidFill>
              </a:rPr>
            </a:br>
            <a:r>
              <a:rPr lang="en-US" sz="4000" dirty="0" smtClean="0"/>
              <a:t/>
            </a:r>
            <a:br>
              <a:rPr lang="en-US" sz="4000" dirty="0" smtClean="0"/>
            </a:br>
            <a:r>
              <a:rPr lang="en-US" sz="3200" dirty="0" smtClean="0"/>
              <a:t>If displays are lost or damaged, replacements are $70 with 1-week lead time for replacement</a:t>
            </a:r>
            <a:r>
              <a:rPr lang="en-US" sz="4000" dirty="0" smtClean="0"/>
              <a:t/>
            </a:r>
            <a:br>
              <a:rPr lang="en-US" sz="4000" dirty="0" smtClean="0"/>
            </a:br>
            <a:endParaRPr lang="en-US" sz="2400" dirty="0"/>
          </a:p>
        </p:txBody>
      </p:sp>
    </p:spTree>
    <p:extLst>
      <p:ext uri="{BB962C8B-B14F-4D97-AF65-F5344CB8AC3E}">
        <p14:creationId xmlns:p14="http://schemas.microsoft.com/office/powerpoint/2010/main" val="4014658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general conversion specifiers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3535249559"/>
              </p:ext>
            </p:extLst>
          </p:nvPr>
        </p:nvGraphicFramePr>
        <p:xfrm>
          <a:off x="612772" y="995680"/>
          <a:ext cx="7921628" cy="563372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Specifier</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d, </a:t>
                      </a:r>
                      <a:r>
                        <a:rPr lang="en-US" dirty="0" err="1" smtClean="0">
                          <a:latin typeface="Arial" panose="020B0604020202020204" pitchFamily="34" charset="0"/>
                          <a:cs typeface="Arial" panose="020B0604020202020204" pitchFamily="34" charset="0"/>
                        </a:rPr>
                        <a:t>i</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baseline="0" dirty="0" smtClean="0">
                          <a:latin typeface="Arial" panose="020B0604020202020204" pitchFamily="34" charset="0"/>
                          <a:cs typeface="Arial" panose="020B0604020202020204" pitchFamily="34" charset="0"/>
                        </a:rPr>
                        <a:t> - i</a:t>
                      </a:r>
                      <a:r>
                        <a:rPr lang="en-US" dirty="0" smtClean="0">
                          <a:latin typeface="Arial" panose="020B0604020202020204" pitchFamily="34" charset="0"/>
                          <a:cs typeface="Arial" panose="020B0604020202020204" pitchFamily="34" charset="0"/>
                        </a:rPr>
                        <a:t>nteger; signed decimal notation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o</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octal</a:t>
                      </a:r>
                      <a:r>
                        <a:rPr lang="en-US" baseline="0" dirty="0" smtClean="0">
                          <a:latin typeface="Arial" panose="020B0604020202020204" pitchFamily="34" charset="0"/>
                          <a:cs typeface="Arial" panose="020B0604020202020204" pitchFamily="34" charset="0"/>
                        </a:rPr>
                        <a:t> (no leading zero)</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x, X</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hexadecimal,</a:t>
                      </a:r>
                      <a:r>
                        <a:rPr lang="en-US" baseline="0" dirty="0" smtClean="0">
                          <a:latin typeface="Arial" panose="020B0604020202020204" pitchFamily="34" charset="0"/>
                          <a:cs typeface="Arial" panose="020B0604020202020204" pitchFamily="34" charset="0"/>
                        </a:rPr>
                        <a:t> no leading 0x</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u</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a:t>
                      </a:r>
                      <a:r>
                        <a:rPr lang="en-US" baseline="0" dirty="0" smtClean="0">
                          <a:latin typeface="Arial" panose="020B0604020202020204" pitchFamily="34" charset="0"/>
                          <a:cs typeface="Arial" panose="020B0604020202020204" pitchFamily="34" charset="0"/>
                        </a:rPr>
                        <a:t> decimal</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single character, after conversion to unsigned</a:t>
                      </a:r>
                      <a:r>
                        <a:rPr lang="en-US" baseline="0" dirty="0" smtClean="0">
                          <a:latin typeface="Arial" panose="020B0604020202020204" pitchFamily="34" charset="0"/>
                          <a:cs typeface="Arial" panose="020B0604020202020204" pitchFamily="34" charset="0"/>
                        </a:rPr>
                        <a:t> char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char * - characters from string are printed until \0</a:t>
                      </a:r>
                      <a:r>
                        <a:rPr lang="en-US" baseline="0" dirty="0" smtClean="0">
                          <a:latin typeface="Arial" panose="020B0604020202020204" pitchFamily="34" charset="0"/>
                          <a:cs typeface="Arial" panose="020B0604020202020204" pitchFamily="34" charset="0"/>
                        </a:rPr>
                        <a:t> (NULL) or </a:t>
                      </a:r>
                      <a:r>
                        <a:rPr lang="en-US" i="1" baseline="0" dirty="0" smtClean="0">
                          <a:latin typeface="Arial" panose="020B0604020202020204" pitchFamily="34" charset="0"/>
                          <a:cs typeface="Arial" panose="020B0604020202020204" pitchFamily="34" charset="0"/>
                        </a:rPr>
                        <a:t>precision</a:t>
                      </a:r>
                      <a:r>
                        <a:rPr lang="en-US" baseline="0" dirty="0" smtClean="0">
                          <a:latin typeface="Arial" panose="020B0604020202020204" pitchFamily="34" charset="0"/>
                          <a:cs typeface="Arial" panose="020B0604020202020204" pitchFamily="34" charset="0"/>
                        </a:rPr>
                        <a:t> is reached</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decimal notation of form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mmm.ddd</a:t>
                      </a:r>
                      <a:r>
                        <a:rPr lang="en-US" baseline="0" dirty="0" smtClean="0">
                          <a:latin typeface="Arial" panose="020B0604020202020204" pitchFamily="34" charset="0"/>
                          <a:cs typeface="Arial" panose="020B0604020202020204" pitchFamily="34" charset="0"/>
                        </a:rPr>
                        <a:t> where number of decimals is specified by precision; precision of zero (0) suppresses the decimals altogether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e,</a:t>
                      </a:r>
                      <a:r>
                        <a:rPr lang="en-US" baseline="0" dirty="0" smtClean="0">
                          <a:latin typeface="Arial" panose="020B0604020202020204" pitchFamily="34" charset="0"/>
                          <a:cs typeface="Arial" panose="020B0604020202020204" pitchFamily="34" charset="0"/>
                        </a:rPr>
                        <a:t> 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a:t>
                      </a:r>
                      <a:r>
                        <a:rPr lang="en-US" dirty="0" err="1" smtClean="0">
                          <a:latin typeface="Arial" panose="020B0604020202020204" pitchFamily="34" charset="0"/>
                          <a:cs typeface="Arial" panose="020B0604020202020204" pitchFamily="34" charset="0"/>
                        </a:rPr>
                        <a:t>exp</a:t>
                      </a:r>
                      <a:r>
                        <a:rPr lang="en-US" baseline="0" dirty="0" smtClean="0">
                          <a:latin typeface="Arial" panose="020B0604020202020204" pitchFamily="34" charset="0"/>
                          <a:cs typeface="Arial" panose="020B0604020202020204" pitchFamily="34" charset="0"/>
                        </a:rPr>
                        <a:t> notation; default precision of 6, 0 suppresses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g,</a:t>
                      </a:r>
                      <a:r>
                        <a:rPr lang="en-US" baseline="0" dirty="0" smtClean="0">
                          <a:latin typeface="Arial" panose="020B0604020202020204" pitchFamily="34" charset="0"/>
                          <a:cs typeface="Arial" panose="020B0604020202020204" pitchFamily="34" charset="0"/>
                        </a:rPr>
                        <a:t> G</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Use </a:t>
                      </a:r>
                      <a:r>
                        <a:rPr lang="en-US" baseline="0" dirty="0" smtClean="0">
                          <a:latin typeface="Arial" panose="020B0604020202020204" pitchFamily="34" charset="0"/>
                          <a:cs typeface="Arial" panose="020B0604020202020204" pitchFamily="34" charset="0"/>
                        </a:rPr>
                        <a:t>%f for &lt;10^4 or %e for &gt;10^4</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p</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void</a:t>
                      </a:r>
                      <a:r>
                        <a:rPr lang="en-US" baseline="0" dirty="0" smtClean="0">
                          <a:latin typeface="Arial" panose="020B0604020202020204" pitchFamily="34" charset="0"/>
                          <a:cs typeface="Arial" panose="020B0604020202020204" pitchFamily="34" charset="0"/>
                        </a:rPr>
                        <a:t> * - print output as a pointer, platform dependent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Number of characters generated</a:t>
                      </a:r>
                      <a:r>
                        <a:rPr lang="en-US" baseline="0" dirty="0" smtClean="0">
                          <a:latin typeface="Arial" panose="020B0604020202020204" pitchFamily="34" charset="0"/>
                          <a:cs typeface="Arial" panose="020B0604020202020204" pitchFamily="34" charset="0"/>
                        </a:rPr>
                        <a:t> so far; goes into output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No</a:t>
                      </a:r>
                      <a:r>
                        <a:rPr lang="en-US" baseline="0" dirty="0" smtClean="0">
                          <a:latin typeface="Arial" panose="020B0604020202020204" pitchFamily="34" charset="0"/>
                          <a:cs typeface="Arial" panose="020B0604020202020204" pitchFamily="34" charset="0"/>
                        </a:rPr>
                        <a:t> conversion, put a % percent sign in the output</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183054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flags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1119187273"/>
              </p:ext>
            </p:extLst>
          </p:nvPr>
        </p:nvGraphicFramePr>
        <p:xfrm>
          <a:off x="612772" y="1219200"/>
          <a:ext cx="7921628" cy="331724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Flag</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Left justification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Always</a:t>
                      </a:r>
                      <a:r>
                        <a:rPr lang="en-US" baseline="0" dirty="0" smtClean="0">
                          <a:latin typeface="Arial" panose="020B0604020202020204" pitchFamily="34" charset="0"/>
                          <a:cs typeface="Arial" panose="020B0604020202020204" pitchFamily="34" charset="0"/>
                        </a:rPr>
                        <a:t> print number with a sign</a:t>
                      </a:r>
                      <a:endParaRPr lang="en-US" dirty="0">
                        <a:latin typeface="Arial" panose="020B0604020202020204" pitchFamily="34" charset="0"/>
                        <a:cs typeface="Arial" panose="020B0604020202020204" pitchFamily="34" charset="0"/>
                      </a:endParaRPr>
                    </a:p>
                  </a:txBody>
                  <a:tcPr/>
                </a:tc>
              </a:tr>
              <a:tr h="370840">
                <a:tc>
                  <a:txBody>
                    <a:bodyPr/>
                    <a:lstStyle/>
                    <a:p>
                      <a:r>
                        <a:rPr lang="en-US" i="1" dirty="0" err="1" smtClean="0">
                          <a:latin typeface="Arial" panose="020B0604020202020204" pitchFamily="34" charset="0"/>
                          <a:cs typeface="Arial" panose="020B0604020202020204" pitchFamily="34" charset="0"/>
                        </a:rPr>
                        <a:t>spc</a:t>
                      </a:r>
                      <a:r>
                        <a:rPr lang="en-US" baseline="0" dirty="0" smtClean="0">
                          <a:latin typeface="Arial" panose="020B0604020202020204" pitchFamily="34" charset="0"/>
                          <a:cs typeface="Arial" panose="020B0604020202020204" pitchFamily="34" charset="0"/>
                        </a:rPr>
                        <a:t> (space)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Prefix a space if first character is not a sign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0</a:t>
                      </a:r>
                      <a:r>
                        <a:rPr lang="en-US" baseline="0" dirty="0" smtClean="0">
                          <a:latin typeface="Arial" panose="020B0604020202020204" pitchFamily="34" charset="0"/>
                          <a:cs typeface="Arial" panose="020B0604020202020204" pitchFamily="34" charset="0"/>
                        </a:rPr>
                        <a:t> (zero)</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Zero fill left for numeric conversions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Alternate output form depending on conversion character</a:t>
                      </a:r>
                    </a:p>
                    <a:p>
                      <a:r>
                        <a:rPr lang="en-US" dirty="0" smtClean="0">
                          <a:latin typeface="Arial" panose="020B0604020202020204" pitchFamily="34" charset="0"/>
                          <a:cs typeface="Arial" panose="020B0604020202020204" pitchFamily="34" charset="0"/>
                        </a:rPr>
                        <a:t>o – first digit will be zero</a:t>
                      </a:r>
                    </a:p>
                    <a:p>
                      <a:r>
                        <a:rPr lang="en-US" dirty="0" smtClean="0">
                          <a:latin typeface="Arial" panose="020B0604020202020204" pitchFamily="34" charset="0"/>
                          <a:cs typeface="Arial" panose="020B0604020202020204" pitchFamily="34" charset="0"/>
                        </a:rPr>
                        <a:t>x or X – 0x</a:t>
                      </a:r>
                      <a:r>
                        <a:rPr lang="en-US" baseline="0" dirty="0" smtClean="0">
                          <a:latin typeface="Arial" panose="020B0604020202020204" pitchFamily="34" charset="0"/>
                          <a:cs typeface="Arial" panose="020B0604020202020204" pitchFamily="34" charset="0"/>
                        </a:rPr>
                        <a:t> or 0X (respectively) prefixed to non-zero results</a:t>
                      </a:r>
                    </a:p>
                    <a:p>
                      <a:r>
                        <a:rPr lang="en-US" baseline="0" dirty="0" smtClean="0">
                          <a:latin typeface="Arial" panose="020B0604020202020204" pitchFamily="34" charset="0"/>
                          <a:cs typeface="Arial" panose="020B0604020202020204" pitchFamily="34" charset="0"/>
                        </a:rPr>
                        <a:t>e, E, f, g and G – Output will always have a decimal point</a:t>
                      </a:r>
                    </a:p>
                    <a:p>
                      <a:r>
                        <a:rPr lang="en-US" baseline="0" dirty="0" smtClean="0">
                          <a:latin typeface="Arial" panose="020B0604020202020204" pitchFamily="34" charset="0"/>
                          <a:cs typeface="Arial" panose="020B0604020202020204" pitchFamily="34" charset="0"/>
                        </a:rPr>
                        <a:t>g and G – trailing zeroes will never be removed</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066403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1000" b="1" dirty="0"/>
              <a:t>Lesson </a:t>
            </a:r>
            <a:r>
              <a:rPr lang="en-US" sz="1000" b="1" dirty="0" smtClean="0"/>
              <a:t>1: 7Feb23 – Review, Addressing, and Pointers</a:t>
            </a:r>
            <a:endParaRPr lang="en-US" sz="1000" dirty="0"/>
          </a:p>
          <a:p>
            <a:pPr lvl="0"/>
            <a:r>
              <a:rPr lang="en-US" sz="900" dirty="0" smtClean="0"/>
              <a:t>Overview </a:t>
            </a:r>
            <a:r>
              <a:rPr lang="en-US" sz="900" dirty="0"/>
              <a:t>of lesson plan</a:t>
            </a:r>
          </a:p>
          <a:p>
            <a:pPr lvl="0"/>
            <a:r>
              <a:rPr lang="en-US" sz="900" dirty="0" smtClean="0"/>
              <a:t>Class Exercise: Validation of sketch uploading</a:t>
            </a:r>
          </a:p>
          <a:p>
            <a:pPr lvl="0"/>
            <a:r>
              <a:rPr lang="en-US" sz="900" dirty="0" smtClean="0"/>
              <a:t>Class Exercise: Validation of binary create and upload</a:t>
            </a:r>
          </a:p>
          <a:p>
            <a:pPr lvl="0"/>
            <a:r>
              <a:rPr lang="en-US" sz="900" dirty="0" smtClean="0"/>
              <a:t>More on the Preprocessor</a:t>
            </a:r>
          </a:p>
          <a:p>
            <a:pPr lvl="0"/>
            <a:r>
              <a:rPr lang="en-US" sz="900" dirty="0" smtClean="0"/>
              <a:t>Memory Organization and Variables</a:t>
            </a:r>
          </a:p>
          <a:p>
            <a:r>
              <a:rPr lang="en-US" sz="900" dirty="0" smtClean="0"/>
              <a:t>Review of addressing and pointers</a:t>
            </a:r>
            <a:endParaRPr lang="en-US" sz="900" dirty="0"/>
          </a:p>
          <a:p>
            <a:pPr lvl="0"/>
            <a:r>
              <a:rPr lang="en-US" sz="900" dirty="0"/>
              <a:t>Using pointers </a:t>
            </a:r>
            <a:r>
              <a:rPr lang="en-US" sz="900" dirty="0" smtClean="0"/>
              <a:t>to </a:t>
            </a:r>
            <a:r>
              <a:rPr lang="en-US" sz="900" dirty="0"/>
              <a:t>variables</a:t>
            </a:r>
          </a:p>
          <a:p>
            <a:r>
              <a:rPr lang="en-US" sz="900" dirty="0"/>
              <a:t>Declaring pointers in function </a:t>
            </a:r>
            <a:r>
              <a:rPr lang="en-US" sz="900" dirty="0" smtClean="0"/>
              <a:t>calls</a:t>
            </a:r>
            <a:endParaRPr lang="en-US" sz="900" dirty="0"/>
          </a:p>
          <a:p>
            <a:pPr lvl="0"/>
            <a:r>
              <a:rPr lang="en-US" sz="900" dirty="0" smtClean="0"/>
              <a:t>Call-by-value Function Calls</a:t>
            </a:r>
          </a:p>
          <a:p>
            <a:pPr lvl="0"/>
            <a:r>
              <a:rPr lang="en-US" sz="900" dirty="0" smtClean="0"/>
              <a:t>Call-by-reference Function Calls</a:t>
            </a:r>
          </a:p>
          <a:p>
            <a:pPr marL="0" indent="0">
              <a:buNone/>
            </a:pPr>
            <a:r>
              <a:rPr lang="en-US" sz="1000" b="1" dirty="0" smtClean="0"/>
              <a:t>Lesson 2: 14Feb23 </a:t>
            </a:r>
            <a:r>
              <a:rPr lang="en-US" sz="1000" b="1" dirty="0"/>
              <a:t>– </a:t>
            </a:r>
            <a:r>
              <a:rPr lang="en-US" sz="1000" b="1" dirty="0" smtClean="0"/>
              <a:t>More Gory Details</a:t>
            </a:r>
            <a:endParaRPr lang="en-US" sz="1000" dirty="0"/>
          </a:p>
          <a:p>
            <a:r>
              <a:rPr lang="en-US" sz="900" dirty="0" smtClean="0"/>
              <a:t>Class Exercise: Call-by-reference variables</a:t>
            </a:r>
          </a:p>
          <a:p>
            <a:r>
              <a:rPr lang="en-US" sz="900" dirty="0" smtClean="0"/>
              <a:t>Introduction </a:t>
            </a:r>
            <a:r>
              <a:rPr lang="en-US" sz="900" dirty="0"/>
              <a:t>to Complex Data </a:t>
            </a:r>
            <a:r>
              <a:rPr lang="en-US" sz="900" dirty="0" smtClean="0"/>
              <a:t>Structures</a:t>
            </a:r>
            <a:endParaRPr lang="en-US" sz="900" dirty="0"/>
          </a:p>
          <a:p>
            <a:pPr lvl="0"/>
            <a:r>
              <a:rPr lang="en-US" sz="900" dirty="0" smtClean="0"/>
              <a:t>Using complex data structures</a:t>
            </a:r>
          </a:p>
          <a:p>
            <a:pPr lvl="0"/>
            <a:r>
              <a:rPr lang="en-US" sz="900" dirty="0" smtClean="0"/>
              <a:t>Storage declarations and Arduino</a:t>
            </a:r>
            <a:endParaRPr lang="en-US" sz="1000" dirty="0" smtClean="0"/>
          </a:p>
          <a:p>
            <a:pPr marL="0" indent="0">
              <a:buNone/>
            </a:pPr>
            <a:r>
              <a:rPr lang="en-US" sz="1000" b="1" dirty="0"/>
              <a:t>Lesson </a:t>
            </a:r>
            <a:r>
              <a:rPr lang="en-US" sz="1000" b="1" dirty="0" smtClean="0"/>
              <a:t>3: 21Feb23 </a:t>
            </a:r>
            <a:r>
              <a:rPr lang="en-US" sz="1000" b="1" dirty="0"/>
              <a:t>– </a:t>
            </a:r>
            <a:r>
              <a:rPr lang="en-US" sz="1000" b="1" dirty="0" smtClean="0"/>
              <a:t>Fonts Redux</a:t>
            </a:r>
            <a:endParaRPr lang="en-US" sz="1000" dirty="0"/>
          </a:p>
          <a:p>
            <a:pPr lvl="0"/>
            <a:r>
              <a:rPr lang="en-US" sz="900" dirty="0" err="1" smtClean="0"/>
              <a:t>MD_Parola</a:t>
            </a:r>
            <a:r>
              <a:rPr lang="en-US" sz="900" dirty="0" smtClean="0"/>
              <a:t> library font usage review</a:t>
            </a:r>
          </a:p>
          <a:p>
            <a:pPr lvl="0"/>
            <a:r>
              <a:rPr lang="en-US" sz="900" dirty="0" smtClean="0"/>
              <a:t>The </a:t>
            </a:r>
            <a:r>
              <a:rPr lang="en-US" sz="900" dirty="0" err="1" smtClean="0"/>
              <a:t>MD_Parola</a:t>
            </a:r>
            <a:r>
              <a:rPr lang="en-US" sz="900" dirty="0" smtClean="0"/>
              <a:t> font format</a:t>
            </a:r>
          </a:p>
          <a:p>
            <a:pPr lvl="0"/>
            <a:r>
              <a:rPr lang="en-US" sz="900" dirty="0" smtClean="0"/>
              <a:t>Designing your own fonts</a:t>
            </a:r>
          </a:p>
          <a:p>
            <a:pPr lvl="0"/>
            <a:r>
              <a:rPr lang="en-US" sz="900" dirty="0" smtClean="0"/>
              <a:t>Declaring your own fonts</a:t>
            </a:r>
          </a:p>
          <a:p>
            <a:pPr lvl="0"/>
            <a:r>
              <a:rPr lang="en-US" sz="900" dirty="0" smtClean="0"/>
              <a:t>Using your own fonts with </a:t>
            </a:r>
            <a:r>
              <a:rPr lang="en-US" sz="900" dirty="0" err="1" smtClean="0"/>
              <a:t>MD_Parola</a:t>
            </a:r>
            <a:endParaRPr lang="en-US" sz="1000" b="1" dirty="0" smtClean="0"/>
          </a:p>
          <a:p>
            <a:pPr marL="0" indent="0">
              <a:buNone/>
            </a:pPr>
            <a:r>
              <a:rPr lang="en-US" sz="1000" b="1" dirty="0"/>
              <a:t>Lesson </a:t>
            </a:r>
            <a:r>
              <a:rPr lang="en-US" sz="1000" b="1" dirty="0" smtClean="0"/>
              <a:t>4: 28Feb23 </a:t>
            </a:r>
            <a:r>
              <a:rPr lang="en-US" sz="1000" b="1" dirty="0"/>
              <a:t>– </a:t>
            </a:r>
            <a:r>
              <a:rPr lang="en-US" sz="1000" b="1" dirty="0" smtClean="0"/>
              <a:t>Intro to Visual Studio Code</a:t>
            </a:r>
            <a:endParaRPr lang="en-US" sz="1000" dirty="0"/>
          </a:p>
          <a:p>
            <a:pPr lvl="0"/>
            <a:r>
              <a:rPr lang="en-US" sz="1000" dirty="0"/>
              <a:t>I</a:t>
            </a:r>
            <a:r>
              <a:rPr lang="en-US" sz="900" dirty="0"/>
              <a:t>ntroduction to </a:t>
            </a:r>
            <a:r>
              <a:rPr lang="en-US" sz="900" dirty="0" smtClean="0"/>
              <a:t>VSC</a:t>
            </a:r>
            <a:endParaRPr lang="en-US" sz="900" dirty="0"/>
          </a:p>
          <a:p>
            <a:pPr lvl="0"/>
            <a:r>
              <a:rPr lang="en-US" sz="900" dirty="0"/>
              <a:t>https://</a:t>
            </a:r>
            <a:r>
              <a:rPr lang="en-US" sz="900" dirty="0" smtClean="0"/>
              <a:t>code.visualstudio.com/docs/introvideos/overview</a:t>
            </a:r>
          </a:p>
          <a:p>
            <a:pPr lvl="0"/>
            <a:r>
              <a:rPr lang="en-US" sz="900" dirty="0" err="1" smtClean="0"/>
              <a:t>VSCode</a:t>
            </a:r>
            <a:r>
              <a:rPr lang="en-US" sz="900" dirty="0" smtClean="0"/>
              <a:t> Installation</a:t>
            </a:r>
          </a:p>
          <a:p>
            <a:pPr lvl="0"/>
            <a:r>
              <a:rPr lang="en-US" sz="900" dirty="0" err="1" smtClean="0"/>
              <a:t>VSCode</a:t>
            </a:r>
            <a:r>
              <a:rPr lang="en-US" sz="900" dirty="0" smtClean="0"/>
              <a:t> Integration with Arduino and ESP8266</a:t>
            </a:r>
            <a:endParaRPr lang="en-US" sz="1000" dirty="0" smtClean="0"/>
          </a:p>
          <a:p>
            <a:pPr marL="0" indent="0">
              <a:buNone/>
            </a:pPr>
            <a:r>
              <a:rPr lang="en-US" sz="1000" b="1" dirty="0" smtClean="0"/>
              <a:t>Lesson 5: 7Mar23 – Filesystems</a:t>
            </a:r>
            <a:endParaRPr lang="en-US" sz="1000" dirty="0"/>
          </a:p>
          <a:p>
            <a:pPr lvl="0"/>
            <a:r>
              <a:rPr lang="en-US" sz="900" dirty="0" smtClean="0"/>
              <a:t>Introduction to mass storage filesystems</a:t>
            </a:r>
            <a:endParaRPr lang="en-US" sz="900" dirty="0"/>
          </a:p>
          <a:p>
            <a:pPr lvl="0"/>
            <a:r>
              <a:rPr lang="en-US" sz="900" dirty="0" smtClean="0"/>
              <a:t>The SD FAT, FAT16, and  FAT32 filesystems</a:t>
            </a:r>
            <a:endParaRPr lang="en-US" sz="900" dirty="0"/>
          </a:p>
          <a:p>
            <a:pPr lvl="0"/>
            <a:r>
              <a:rPr lang="en-US" sz="900" dirty="0" smtClean="0"/>
              <a:t>The </a:t>
            </a:r>
            <a:r>
              <a:rPr lang="en-US" sz="900" dirty="0" err="1" smtClean="0"/>
              <a:t>exFAT</a:t>
            </a:r>
            <a:r>
              <a:rPr lang="en-US" sz="900" dirty="0" smtClean="0"/>
              <a:t> filesystem</a:t>
            </a:r>
            <a:endParaRPr lang="en-US" sz="900" dirty="0"/>
          </a:p>
          <a:p>
            <a:pPr lvl="0"/>
            <a:r>
              <a:rPr lang="en-US" sz="900" dirty="0" smtClean="0"/>
              <a:t>Introduction to SPIFFS</a:t>
            </a:r>
            <a:endParaRPr lang="en-US" sz="900" dirty="0"/>
          </a:p>
          <a:p>
            <a:pPr lvl="0"/>
            <a:r>
              <a:rPr lang="en-US" sz="900" dirty="0" smtClean="0"/>
              <a:t>Class Exercise: Using SPIFFS</a:t>
            </a:r>
            <a:endParaRPr lang="en-US" sz="1000"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1050" b="1" dirty="0"/>
              <a:t>Lesson 6</a:t>
            </a:r>
            <a:r>
              <a:rPr lang="en-US" sz="1050" b="1" dirty="0" smtClean="0"/>
              <a:t>: 21Mar23 </a:t>
            </a:r>
            <a:r>
              <a:rPr lang="en-US" sz="1050" b="1" dirty="0"/>
              <a:t>– </a:t>
            </a:r>
            <a:r>
              <a:rPr lang="en-US" sz="1050" b="1" dirty="0" err="1"/>
              <a:t>WiFi</a:t>
            </a:r>
            <a:endParaRPr lang="en-US" sz="1050" dirty="0"/>
          </a:p>
          <a:p>
            <a:pPr lvl="0"/>
            <a:r>
              <a:rPr lang="en-US" sz="900" dirty="0"/>
              <a:t>Review of </a:t>
            </a:r>
            <a:r>
              <a:rPr lang="en-US" sz="900" dirty="0" err="1"/>
              <a:t>WiFi</a:t>
            </a:r>
            <a:r>
              <a:rPr lang="en-US" sz="900" dirty="0"/>
              <a:t> </a:t>
            </a:r>
            <a:r>
              <a:rPr lang="en-US" sz="900" dirty="0" smtClean="0"/>
              <a:t>technology (but no gory details)</a:t>
            </a:r>
            <a:endParaRPr lang="en-US" sz="900" dirty="0"/>
          </a:p>
          <a:p>
            <a:pPr lvl="0"/>
            <a:r>
              <a:rPr lang="en-US" sz="900" dirty="0"/>
              <a:t>Class Exercise: </a:t>
            </a:r>
            <a:r>
              <a:rPr lang="en-US" sz="900" dirty="0" smtClean="0"/>
              <a:t>Review of </a:t>
            </a:r>
            <a:r>
              <a:rPr lang="en-US" sz="900" dirty="0" err="1"/>
              <a:t>WiFi</a:t>
            </a:r>
            <a:r>
              <a:rPr lang="en-US" sz="900" dirty="0"/>
              <a:t> </a:t>
            </a:r>
            <a:r>
              <a:rPr lang="en-US" sz="900" i="1" dirty="0"/>
              <a:t>access</a:t>
            </a:r>
            <a:r>
              <a:rPr lang="en-US" sz="900" dirty="0"/>
              <a:t> with </a:t>
            </a:r>
            <a:r>
              <a:rPr lang="en-US" sz="900" dirty="0" err="1" smtClean="0"/>
              <a:t>WiFi</a:t>
            </a:r>
            <a:r>
              <a:rPr lang="en-US" sz="900" dirty="0" smtClean="0"/>
              <a:t> Manager</a:t>
            </a:r>
          </a:p>
          <a:p>
            <a:pPr lvl="0"/>
            <a:r>
              <a:rPr lang="en-US" sz="900" dirty="0" smtClean="0"/>
              <a:t>Web server and client HTTP architecture</a:t>
            </a:r>
            <a:endParaRPr lang="en-US" sz="900" dirty="0"/>
          </a:p>
          <a:p>
            <a:pPr lvl="0"/>
            <a:r>
              <a:rPr lang="en-US" sz="900" dirty="0" smtClean="0"/>
              <a:t>Introduction to HTML</a:t>
            </a:r>
            <a:endParaRPr lang="en-US" sz="900" dirty="0"/>
          </a:p>
          <a:p>
            <a:pPr lvl="0"/>
            <a:r>
              <a:rPr lang="en-US" sz="900" dirty="0" smtClean="0"/>
              <a:t>Creating a basic ESP8266 web server</a:t>
            </a:r>
            <a:endParaRPr lang="en-US" sz="900" dirty="0"/>
          </a:p>
          <a:p>
            <a:pPr marL="0" indent="0">
              <a:buNone/>
            </a:pPr>
            <a:r>
              <a:rPr lang="en-US" sz="1050" b="1" dirty="0" smtClean="0"/>
              <a:t>Lesson 7: 28Mar23 </a:t>
            </a:r>
            <a:r>
              <a:rPr lang="en-US" sz="1050" b="1" dirty="0"/>
              <a:t>– Web Technology</a:t>
            </a:r>
            <a:endParaRPr lang="en-US" sz="1050" dirty="0"/>
          </a:p>
          <a:p>
            <a:pPr lvl="0"/>
            <a:r>
              <a:rPr lang="en-US" sz="900" dirty="0" smtClean="0"/>
              <a:t>More on HTML tags</a:t>
            </a:r>
          </a:p>
          <a:p>
            <a:pPr lvl="0"/>
            <a:r>
              <a:rPr lang="en-US" sz="900" dirty="0" smtClean="0"/>
              <a:t>HTTP and Mime Types</a:t>
            </a:r>
          </a:p>
          <a:p>
            <a:pPr lvl="0"/>
            <a:r>
              <a:rPr lang="en-US" sz="900" dirty="0" smtClean="0"/>
              <a:t>Using SPIFFS</a:t>
            </a:r>
          </a:p>
          <a:p>
            <a:pPr lvl="0"/>
            <a:r>
              <a:rPr lang="en-US" sz="900" dirty="0" smtClean="0"/>
              <a:t>Class Exercise: Display A Web Page</a:t>
            </a:r>
          </a:p>
          <a:p>
            <a:pPr marL="0" indent="0">
              <a:buNone/>
            </a:pPr>
            <a:r>
              <a:rPr lang="en-US" sz="1050" b="1" dirty="0" smtClean="0"/>
              <a:t>Lesson 8: 4Apr23 </a:t>
            </a:r>
            <a:r>
              <a:rPr lang="en-US" sz="1050" b="1" dirty="0"/>
              <a:t>– </a:t>
            </a:r>
            <a:r>
              <a:rPr lang="en-US" sz="1050" b="1" dirty="0" smtClean="0"/>
              <a:t>Doing More With Web Servers</a:t>
            </a:r>
            <a:endParaRPr lang="en-US" sz="1050" b="1" dirty="0"/>
          </a:p>
          <a:p>
            <a:r>
              <a:rPr lang="en-US" sz="900" dirty="0" smtClean="0"/>
              <a:t>HTML Form Data</a:t>
            </a:r>
          </a:p>
          <a:p>
            <a:r>
              <a:rPr lang="en-US" sz="900" dirty="0" smtClean="0"/>
              <a:t>Asynchronous Web Server Installation</a:t>
            </a:r>
            <a:endParaRPr lang="en-US" sz="900" dirty="0" smtClean="0"/>
          </a:p>
          <a:p>
            <a:r>
              <a:rPr lang="en-US" sz="900" dirty="0" smtClean="0"/>
              <a:t>Class </a:t>
            </a:r>
            <a:r>
              <a:rPr lang="en-US" sz="900" dirty="0" smtClean="0"/>
              <a:t>Exercise: Displaying Sensor Data With </a:t>
            </a:r>
            <a:r>
              <a:rPr lang="en-US" sz="900" dirty="0" err="1" smtClean="0"/>
              <a:t>Async</a:t>
            </a:r>
            <a:r>
              <a:rPr lang="en-US" sz="900" dirty="0" smtClean="0"/>
              <a:t> Web </a:t>
            </a:r>
            <a:r>
              <a:rPr lang="en-US" sz="900" dirty="0" smtClean="0"/>
              <a:t>Server</a:t>
            </a:r>
          </a:p>
          <a:p>
            <a:r>
              <a:rPr lang="en-US" sz="900" dirty="0" smtClean="0"/>
              <a:t>Class Exercise: Retrieving Form Data with </a:t>
            </a:r>
            <a:r>
              <a:rPr lang="en-US" sz="900" dirty="0" err="1" smtClean="0"/>
              <a:t>Async</a:t>
            </a:r>
            <a:r>
              <a:rPr lang="en-US" sz="900" dirty="0" smtClean="0"/>
              <a:t> Web Server</a:t>
            </a:r>
          </a:p>
          <a:p>
            <a:pPr marL="0" indent="0">
              <a:buNone/>
            </a:pPr>
            <a:r>
              <a:rPr lang="en-US" sz="900" b="1" dirty="0"/>
              <a:t>Lesson </a:t>
            </a:r>
            <a:r>
              <a:rPr lang="en-US" sz="900" b="1" dirty="0" smtClean="0"/>
              <a:t>9: 11Apr23 </a:t>
            </a:r>
            <a:r>
              <a:rPr lang="en-US" sz="900" b="1" dirty="0"/>
              <a:t>– Internet </a:t>
            </a:r>
            <a:r>
              <a:rPr lang="en-US" sz="900" b="1" dirty="0" smtClean="0"/>
              <a:t>Access</a:t>
            </a:r>
            <a:endParaRPr lang="en-US" sz="900" dirty="0" smtClean="0"/>
          </a:p>
          <a:p>
            <a:r>
              <a:rPr lang="en-US" sz="1050" dirty="0" smtClean="0"/>
              <a:t>Class </a:t>
            </a:r>
            <a:r>
              <a:rPr lang="en-US" sz="1050" dirty="0"/>
              <a:t>Exercise: Displaying form data with </a:t>
            </a:r>
            <a:r>
              <a:rPr lang="en-US" sz="1050" dirty="0" err="1"/>
              <a:t>MD_Parola</a:t>
            </a:r>
            <a:endParaRPr lang="en-US" sz="1050" dirty="0"/>
          </a:p>
          <a:p>
            <a:r>
              <a:rPr lang="en-US" sz="1050" dirty="0"/>
              <a:t>Obtaining information from an Internet web page</a:t>
            </a:r>
          </a:p>
          <a:p>
            <a:r>
              <a:rPr lang="en-US" sz="1050" dirty="0"/>
              <a:t>Obtaining weather information from the Internet</a:t>
            </a:r>
          </a:p>
          <a:p>
            <a:r>
              <a:rPr lang="en-US" sz="1050" dirty="0"/>
              <a:t>Class Exercise: Displaying weather </a:t>
            </a:r>
            <a:r>
              <a:rPr lang="en-US" sz="1050" dirty="0" smtClean="0"/>
              <a:t>information</a:t>
            </a:r>
            <a:endParaRPr lang="en-US" sz="1050" b="1" dirty="0" smtClean="0"/>
          </a:p>
          <a:p>
            <a:pPr marL="0" indent="0">
              <a:buNone/>
            </a:pPr>
            <a:r>
              <a:rPr lang="en-US" sz="1050" b="1" dirty="0" smtClean="0"/>
              <a:t>Lesson </a:t>
            </a:r>
            <a:r>
              <a:rPr lang="en-US" sz="1050" b="1" dirty="0"/>
              <a:t>9</a:t>
            </a:r>
            <a:r>
              <a:rPr lang="en-US" sz="1050" b="1" dirty="0" smtClean="0"/>
              <a:t>: 11Apr23 </a:t>
            </a:r>
            <a:r>
              <a:rPr lang="en-US" sz="1050" b="1" dirty="0"/>
              <a:t>– </a:t>
            </a:r>
            <a:r>
              <a:rPr lang="en-US" sz="1050" b="1" dirty="0" err="1" smtClean="0"/>
              <a:t>IoT</a:t>
            </a:r>
            <a:r>
              <a:rPr lang="en-US" sz="1050" b="1" dirty="0" smtClean="0"/>
              <a:t> Messaging and MQTT</a:t>
            </a:r>
            <a:endParaRPr lang="en-US" sz="1050" b="1" dirty="0"/>
          </a:p>
          <a:p>
            <a:r>
              <a:rPr lang="en-US" sz="900" dirty="0" smtClean="0"/>
              <a:t>Introduction to </a:t>
            </a:r>
            <a:r>
              <a:rPr lang="en-US" sz="900" dirty="0" err="1" smtClean="0"/>
              <a:t>IoT</a:t>
            </a:r>
            <a:r>
              <a:rPr lang="en-US" sz="900" dirty="0" smtClean="0"/>
              <a:t> network messaging and MQTT</a:t>
            </a:r>
            <a:endParaRPr lang="en-US" sz="900" dirty="0"/>
          </a:p>
          <a:p>
            <a:r>
              <a:rPr lang="en-US" sz="900" dirty="0" smtClean="0"/>
              <a:t>Subscribing to an MQTT service</a:t>
            </a:r>
            <a:endParaRPr lang="en-US" sz="900" dirty="0"/>
          </a:p>
          <a:p>
            <a:r>
              <a:rPr lang="en-US" sz="900" dirty="0" smtClean="0"/>
              <a:t>Publishing to an MQTT service</a:t>
            </a:r>
            <a:endParaRPr lang="en-US" sz="900" dirty="0"/>
          </a:p>
          <a:p>
            <a:r>
              <a:rPr lang="en-US" sz="900" dirty="0" smtClean="0"/>
              <a:t>Class Exercise: Using MQTT and </a:t>
            </a:r>
            <a:r>
              <a:rPr lang="en-US" sz="900" dirty="0" err="1" smtClean="0"/>
              <a:t>WiFi</a:t>
            </a:r>
            <a:endParaRPr lang="en-US" sz="900" dirty="0" smtClean="0"/>
          </a:p>
          <a:p>
            <a:pPr marL="0" indent="0">
              <a:buNone/>
            </a:pPr>
            <a:r>
              <a:rPr lang="en-US" sz="1050" b="1" dirty="0" smtClean="0"/>
              <a:t>Lesson 10:18Apr23 </a:t>
            </a:r>
            <a:r>
              <a:rPr lang="en-US" sz="1050" b="1" dirty="0"/>
              <a:t>– </a:t>
            </a:r>
            <a:r>
              <a:rPr lang="en-US" sz="1050" b="1" dirty="0" smtClean="0"/>
              <a:t>Version control and </a:t>
            </a:r>
            <a:r>
              <a:rPr lang="en-US" sz="1050" b="1" dirty="0" err="1" smtClean="0"/>
              <a:t>Git</a:t>
            </a:r>
            <a:endParaRPr lang="en-US" sz="1050" dirty="0"/>
          </a:p>
          <a:p>
            <a:pPr lvl="0"/>
            <a:r>
              <a:rPr lang="en-US" sz="900" dirty="0"/>
              <a:t>The </a:t>
            </a:r>
            <a:r>
              <a:rPr lang="en-US" sz="900" dirty="0" smtClean="0"/>
              <a:t>need for document version control</a:t>
            </a:r>
            <a:endParaRPr lang="en-US" sz="900" dirty="0"/>
          </a:p>
          <a:p>
            <a:pPr lvl="0"/>
            <a:r>
              <a:rPr lang="en-US" sz="900" dirty="0" smtClean="0"/>
              <a:t>The </a:t>
            </a:r>
            <a:r>
              <a:rPr lang="en-US" sz="900" dirty="0" err="1" smtClean="0"/>
              <a:t>Git</a:t>
            </a:r>
            <a:r>
              <a:rPr lang="en-US" sz="900" dirty="0" smtClean="0"/>
              <a:t> version control system</a:t>
            </a:r>
            <a:endParaRPr lang="en-US" sz="900" dirty="0"/>
          </a:p>
          <a:p>
            <a:pPr lvl="0"/>
            <a:r>
              <a:rPr lang="en-US" sz="900" dirty="0" smtClean="0"/>
              <a:t>Installing </a:t>
            </a:r>
            <a:r>
              <a:rPr lang="en-US" sz="900" dirty="0" err="1" smtClean="0"/>
              <a:t>Git</a:t>
            </a:r>
            <a:endParaRPr lang="en-US" sz="900" dirty="0"/>
          </a:p>
          <a:p>
            <a:pPr lvl="0"/>
            <a:r>
              <a:rPr lang="en-US" sz="900" dirty="0" smtClean="0"/>
              <a:t>Using </a:t>
            </a:r>
            <a:r>
              <a:rPr lang="en-US" sz="900" dirty="0" err="1" smtClean="0"/>
              <a:t>Git</a:t>
            </a:r>
            <a:endParaRPr lang="en-US" sz="900" dirty="0"/>
          </a:p>
          <a:p>
            <a:pPr lvl="0"/>
            <a:r>
              <a:rPr lang="en-US" sz="900" dirty="0" smtClean="0"/>
              <a:t>Introduction to </a:t>
            </a:r>
            <a:r>
              <a:rPr lang="en-US" sz="900" dirty="0" err="1" smtClean="0"/>
              <a:t>Github</a:t>
            </a:r>
            <a:endParaRPr lang="en-US" sz="900" dirty="0" smtClean="0"/>
          </a:p>
          <a:p>
            <a:pPr lvl="0"/>
            <a:r>
              <a:rPr lang="en-US" sz="900" dirty="0" smtClean="0"/>
              <a:t>Using </a:t>
            </a:r>
            <a:r>
              <a:rPr lang="en-US" sz="900" dirty="0" err="1" smtClean="0"/>
              <a:t>Github</a:t>
            </a:r>
            <a:endParaRPr lang="en-US" sz="900" dirty="0" smtClean="0"/>
          </a:p>
          <a:p>
            <a:pPr lvl="0"/>
            <a:r>
              <a:rPr lang="en-US" sz="900" dirty="0" smtClean="0"/>
              <a:t>Class Exercise: Signing up for a </a:t>
            </a:r>
            <a:r>
              <a:rPr lang="en-US" sz="900" dirty="0" err="1" smtClean="0"/>
              <a:t>Github</a:t>
            </a:r>
            <a:r>
              <a:rPr lang="en-US" sz="900" dirty="0" smtClean="0"/>
              <a:t> account</a:t>
            </a:r>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4572000" y="3379351"/>
            <a:ext cx="0" cy="1040249"/>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9" idx="3"/>
          </p:cNvCxnSpPr>
          <p:nvPr/>
        </p:nvCxnSpPr>
        <p:spPr>
          <a:xfrm flipH="1">
            <a:off x="3733800" y="2819400"/>
            <a:ext cx="762000" cy="130805"/>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3505200" y="3230601"/>
            <a:ext cx="1143000" cy="1135318"/>
          </a:xfrm>
          <a:prstGeom prst="bentConnector3">
            <a:avLst>
              <a:gd name="adj1" fmla="val 50000"/>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6038"/>
            <a:ext cx="8229600" cy="411162"/>
          </a:xfrm>
        </p:spPr>
        <p:txBody>
          <a:bodyPr/>
          <a:lstStyle/>
          <a:p>
            <a:r>
              <a:rPr lang="en-US" sz="2800" dirty="0" smtClean="0"/>
              <a:t>Flash Drive Contents Reminder</a:t>
            </a:r>
            <a:endParaRPr lang="en-US" sz="2800" dirty="0"/>
          </a:p>
        </p:txBody>
      </p:sp>
      <p:sp>
        <p:nvSpPr>
          <p:cNvPr id="5" name="TextBox 4"/>
          <p:cNvSpPr txBox="1"/>
          <p:nvPr/>
        </p:nvSpPr>
        <p:spPr>
          <a:xfrm>
            <a:off x="76200" y="457200"/>
            <a:ext cx="4572000" cy="196977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When I update parts of your flash drives, you can either </a:t>
            </a:r>
            <a:r>
              <a:rPr lang="en-US" sz="1400" i="1" dirty="0" smtClean="0">
                <a:solidFill>
                  <a:schemeClr val="bg1"/>
                </a:solidFill>
                <a:latin typeface="Arial" panose="020B0604020202020204" pitchFamily="34" charset="0"/>
                <a:cs typeface="Arial" panose="020B0604020202020204" pitchFamily="34" charset="0"/>
              </a:rPr>
              <a:t>recopy the entire section</a:t>
            </a:r>
            <a:r>
              <a:rPr lang="en-US" sz="1400" dirty="0" smtClean="0">
                <a:solidFill>
                  <a:schemeClr val="bg1"/>
                </a:solidFill>
                <a:latin typeface="Arial" panose="020B0604020202020204" pitchFamily="34" charset="0"/>
                <a:cs typeface="Arial" panose="020B0604020202020204" pitchFamily="34" charset="0"/>
              </a:rPr>
              <a:t>, or </a:t>
            </a:r>
            <a:r>
              <a:rPr lang="en-US" sz="1400" i="1" dirty="0" smtClean="0">
                <a:solidFill>
                  <a:schemeClr val="bg1"/>
                </a:solidFill>
                <a:latin typeface="Arial" panose="020B0604020202020204" pitchFamily="34" charset="0"/>
                <a:cs typeface="Arial" panose="020B0604020202020204" pitchFamily="34" charset="0"/>
              </a:rPr>
              <a:t>just copy the updated part</a:t>
            </a:r>
            <a:r>
              <a:rPr lang="en-US" sz="1400" dirty="0" smtClean="0">
                <a:solidFill>
                  <a:schemeClr val="bg1"/>
                </a:solidFill>
                <a:latin typeface="Arial" panose="020B0604020202020204" pitchFamily="34" charset="0"/>
                <a:cs typeface="Arial" panose="020B0604020202020204" pitchFamily="34" charset="0"/>
              </a:rPr>
              <a:t>.</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However, </a:t>
            </a:r>
            <a:r>
              <a:rPr lang="en-US" sz="1400" b="1" dirty="0" smtClean="0">
                <a:solidFill>
                  <a:schemeClr val="bg1"/>
                </a:solidFill>
                <a:latin typeface="Arial" panose="020B0604020202020204" pitchFamily="34" charset="0"/>
                <a:cs typeface="Arial" panose="020B0604020202020204" pitchFamily="34" charset="0"/>
              </a:rPr>
              <a:t>you will need to explicitly copy any new files so that they are locally accessible on your laptops</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Copying just </a:t>
            </a:r>
            <a:r>
              <a:rPr lang="en-US" sz="1400" i="1" dirty="0" smtClean="0">
                <a:solidFill>
                  <a:schemeClr val="bg1"/>
                </a:solidFill>
                <a:latin typeface="Arial" panose="020B0604020202020204" pitchFamily="34" charset="0"/>
                <a:cs typeface="Arial" panose="020B0604020202020204" pitchFamily="34" charset="0"/>
              </a:rPr>
              <a:t>lesson</a:t>
            </a:r>
            <a:r>
              <a:rPr lang="en-US" sz="1400" dirty="0" smtClean="0">
                <a:solidFill>
                  <a:schemeClr val="bg1"/>
                </a:solidFill>
                <a:latin typeface="Arial" panose="020B0604020202020204" pitchFamily="34" charset="0"/>
                <a:cs typeface="Arial" panose="020B0604020202020204" pitchFamily="34" charset="0"/>
              </a:rPr>
              <a:t> files will– wait for it!– </a:t>
            </a:r>
            <a:r>
              <a:rPr lang="en-US" sz="1400" i="1" dirty="0" smtClean="0">
                <a:solidFill>
                  <a:schemeClr val="bg1"/>
                </a:solidFill>
                <a:latin typeface="Arial" panose="020B0604020202020204" pitchFamily="34" charset="0"/>
                <a:cs typeface="Arial" panose="020B0604020202020204" pitchFamily="34" charset="0"/>
              </a:rPr>
              <a:t>copy only the lesson files. </a:t>
            </a:r>
            <a:endParaRPr lang="en-US" sz="1400" i="1" dirty="0">
              <a:solidFill>
                <a:schemeClr val="bg1"/>
              </a:solidFill>
              <a:latin typeface="Arial" panose="020B0604020202020204" pitchFamily="34" charset="0"/>
              <a:cs typeface="Arial" panose="020B0604020202020204" pitchFamily="34" charset="0"/>
            </a:endParaRPr>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98" y="5555362"/>
            <a:ext cx="918002" cy="12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a:xfrm>
            <a:off x="5010456" y="1805790"/>
            <a:ext cx="314876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dirty="0" smtClean="0">
                <a:solidFill>
                  <a:srgbClr val="00FFFF"/>
                </a:solidFill>
              </a:rPr>
              <a:t>FLASH DRIVE</a:t>
            </a:r>
            <a:endParaRPr lang="en-US" sz="2800" dirty="0">
              <a:solidFill>
                <a:srgbClr val="00FFFF"/>
              </a:solidFill>
            </a:endParaRPr>
          </a:p>
        </p:txBody>
      </p:sp>
      <p:sp>
        <p:nvSpPr>
          <p:cNvPr id="17" name="TextBox 16"/>
          <p:cNvSpPr txBox="1"/>
          <p:nvPr/>
        </p:nvSpPr>
        <p:spPr>
          <a:xfrm>
            <a:off x="4267200" y="2209800"/>
            <a:ext cx="4572000" cy="1169551"/>
          </a:xfrm>
          <a:prstGeom prst="rect">
            <a:avLst/>
          </a:prstGeom>
          <a:solidFill>
            <a:srgbClr val="002060"/>
          </a:solidFill>
          <a:ln w="38100">
            <a:solidFill>
              <a:srgbClr val="00FFFF"/>
            </a:solidFill>
          </a:ln>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a:t>
            </a:r>
            <a:r>
              <a:rPr lang="en-US" sz="1400" dirty="0" err="1" smtClean="0">
                <a:solidFill>
                  <a:schemeClr val="bg1"/>
                </a:solidFill>
                <a:latin typeface="Arial" panose="020B0604020202020204" pitchFamily="34" charset="0"/>
                <a:cs typeface="Arial" panose="020B0604020202020204" pitchFamily="34" charset="0"/>
              </a:rPr>
              <a:t>BasicProgrammingWith</a:t>
            </a:r>
            <a:r>
              <a:rPr lang="en-US" sz="1400" dirty="0" smtClean="0">
                <a:solidFill>
                  <a:schemeClr val="bg1"/>
                </a:solidFill>
                <a:latin typeface="Arial" panose="020B0604020202020204" pitchFamily="34" charset="0"/>
                <a:cs typeface="Arial" panose="020B0604020202020204" pitchFamily="34" charset="0"/>
              </a:rPr>
              <a:t> Arduino-Fall2022</a:t>
            </a:r>
            <a:endParaRPr lang="en-US" sz="14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Archive-IntroductionToArduino-Spring2022</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-Software</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-Lessons</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-Documentation</a:t>
            </a:r>
          </a:p>
        </p:txBody>
      </p:sp>
      <p:sp>
        <p:nvSpPr>
          <p:cNvPr id="18" name="TextBox 17"/>
          <p:cNvSpPr txBox="1"/>
          <p:nvPr/>
        </p:nvSpPr>
        <p:spPr>
          <a:xfrm>
            <a:off x="304800" y="4495800"/>
            <a:ext cx="3429000" cy="769441"/>
          </a:xfrm>
          <a:prstGeom prst="rect">
            <a:avLst/>
          </a:prstGeom>
          <a:noFill/>
          <a:ln w="19050">
            <a:solidFill>
              <a:srgbClr val="00FFFF"/>
            </a:solidFill>
          </a:ln>
        </p:spPr>
        <p:txBody>
          <a:bodyPr wrap="square" rtlCol="0">
            <a:spAutoFit/>
          </a:bodyPr>
          <a:lstStyle/>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IntermediateProgramming-Lesson1</a:t>
            </a:r>
            <a:endParaRPr lang="en-US" sz="11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IntermediateProgramming-Lesson2</a:t>
            </a: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IntermediateProgramming-Lesson3</a:t>
            </a:r>
          </a:p>
          <a:p>
            <a:pPr marL="285750" indent="-285750">
              <a:buFont typeface="Arial" panose="020B0604020202020204" pitchFamily="34" charset="0"/>
              <a:buChar char="•"/>
            </a:pPr>
            <a:r>
              <a:rPr lang="en-US" sz="1100" dirty="0" smtClean="0">
                <a:solidFill>
                  <a:srgbClr val="FF0000"/>
                </a:solidFill>
                <a:latin typeface="Arial" panose="020B0604020202020204" pitchFamily="34" charset="0"/>
                <a:cs typeface="Arial" panose="020B0604020202020204" pitchFamily="34" charset="0"/>
              </a:rPr>
              <a:t>IntermediateProgramming-Lesson8</a:t>
            </a:r>
            <a:endParaRPr lang="en-US" sz="1100" dirty="0">
              <a:solidFill>
                <a:srgbClr val="FF0000"/>
              </a:solidFill>
              <a:latin typeface="Arial" panose="020B0604020202020204" pitchFamily="34" charset="0"/>
              <a:cs typeface="Arial" panose="020B0604020202020204" pitchFamily="34" charset="0"/>
            </a:endParaRPr>
          </a:p>
        </p:txBody>
      </p:sp>
      <p:sp>
        <p:nvSpPr>
          <p:cNvPr id="19" name="TextBox 18"/>
          <p:cNvSpPr txBox="1"/>
          <p:nvPr/>
        </p:nvSpPr>
        <p:spPr>
          <a:xfrm>
            <a:off x="304800" y="2819400"/>
            <a:ext cx="3429000" cy="261610"/>
          </a:xfrm>
          <a:prstGeom prst="rect">
            <a:avLst/>
          </a:prstGeom>
          <a:noFill/>
          <a:ln w="19050">
            <a:solidFill>
              <a:srgbClr val="00FFFF"/>
            </a:solidFill>
          </a:ln>
        </p:spPr>
        <p:txBody>
          <a:bodyPr wrap="square" rtlCol="0">
            <a:spAutoFit/>
          </a:bodyPr>
          <a:lstStyle/>
          <a:p>
            <a:r>
              <a:rPr lang="en-US" sz="1100" dirty="0" smtClean="0">
                <a:solidFill>
                  <a:schemeClr val="bg1"/>
                </a:solidFill>
                <a:latin typeface="Arial" panose="020B0604020202020204" pitchFamily="34" charset="0"/>
                <a:cs typeface="Arial" panose="020B0604020202020204" pitchFamily="34" charset="0"/>
              </a:rPr>
              <a:t>ESP8266FS-0.5.0.zip</a:t>
            </a:r>
            <a:endParaRPr lang="en-US" sz="1100" dirty="0">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4267200" y="4447386"/>
            <a:ext cx="4572000" cy="2354491"/>
          </a:xfrm>
          <a:prstGeom prst="rect">
            <a:avLst/>
          </a:prstGeom>
          <a:noFill/>
          <a:ln w="1905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ArduinoReference</a:t>
            </a:r>
            <a:endParaRPr lang="en-US" sz="1400" dirty="0" smtClean="0">
              <a:solidFill>
                <a:schemeClr val="bg1"/>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Beginning C for Arduino, 2nd Edition</a:t>
            </a:r>
            <a:endParaRPr lang="en-US" sz="1400" b="1" dirty="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BoardsGuides</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D1 Mini Reference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ElectronicsReference</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IoT</a:t>
            </a:r>
            <a:r>
              <a:rPr lang="en-US" sz="1400" dirty="0" smtClean="0">
                <a:solidFill>
                  <a:schemeClr val="bg1"/>
                </a:solidFill>
                <a:latin typeface="Arial" panose="020B0604020202020204" pitchFamily="34" charset="0"/>
                <a:cs typeface="Arial" panose="020B0604020202020204" pitchFamily="34" charset="0"/>
              </a:rPr>
              <a:t> Reference</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LED Matrix Display Architecture</a:t>
            </a:r>
          </a:p>
          <a:p>
            <a:pPr marL="285750" indent="-285750">
              <a:spcBef>
                <a:spcPts val="600"/>
              </a:spcBef>
              <a:buFont typeface="Arial" panose="020B0604020202020204" pitchFamily="34" charset="0"/>
              <a:buChar char="•"/>
            </a:pPr>
            <a:r>
              <a:rPr lang="en-US" sz="1400" dirty="0" err="1" smtClean="0">
                <a:solidFill>
                  <a:srgbClr val="FF0000"/>
                </a:solidFill>
                <a:latin typeface="Arial" panose="020B0604020202020204" pitchFamily="34" charset="0"/>
                <a:cs typeface="Arial" panose="020B0604020202020204" pitchFamily="34" charset="0"/>
              </a:rPr>
              <a:t>HackSpace</a:t>
            </a:r>
            <a:r>
              <a:rPr lang="en-US" sz="1400" dirty="0" smtClean="0">
                <a:solidFill>
                  <a:srgbClr val="FF0000"/>
                </a:solidFill>
                <a:latin typeface="Arial" panose="020B0604020202020204" pitchFamily="34" charset="0"/>
                <a:cs typeface="Arial" panose="020B0604020202020204" pitchFamily="34" charset="0"/>
              </a:rPr>
              <a:t> Magazine</a:t>
            </a:r>
          </a:p>
        </p:txBody>
      </p:sp>
      <p:sp>
        <p:nvSpPr>
          <p:cNvPr id="21" name="Title 1"/>
          <p:cNvSpPr txBox="1">
            <a:spLocks/>
          </p:cNvSpPr>
          <p:nvPr/>
        </p:nvSpPr>
        <p:spPr>
          <a:xfrm>
            <a:off x="76200" y="2209800"/>
            <a:ext cx="38100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-Software</a:t>
            </a:r>
            <a:endParaRPr lang="en-US" sz="1200" dirty="0">
              <a:solidFill>
                <a:srgbClr val="00FFFF"/>
              </a:solidFill>
            </a:endParaRPr>
          </a:p>
        </p:txBody>
      </p:sp>
      <p:sp>
        <p:nvSpPr>
          <p:cNvPr id="22" name="Title 1"/>
          <p:cNvSpPr txBox="1">
            <a:spLocks/>
          </p:cNvSpPr>
          <p:nvPr/>
        </p:nvSpPr>
        <p:spPr>
          <a:xfrm>
            <a:off x="76200" y="4225504"/>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-Lessons</a:t>
            </a:r>
            <a:endParaRPr lang="en-US" sz="1200" dirty="0">
              <a:solidFill>
                <a:srgbClr val="00FFFF"/>
              </a:solidFill>
            </a:endParaRPr>
          </a:p>
        </p:txBody>
      </p:sp>
      <p:sp>
        <p:nvSpPr>
          <p:cNvPr id="24" name="Title 1"/>
          <p:cNvSpPr txBox="1">
            <a:spLocks/>
          </p:cNvSpPr>
          <p:nvPr/>
        </p:nvSpPr>
        <p:spPr>
          <a:xfrm>
            <a:off x="4679836" y="4166556"/>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-Documentation</a:t>
            </a:r>
            <a:endParaRPr lang="en-US" sz="1200" dirty="0">
              <a:solidFill>
                <a:srgbClr val="00FFFF"/>
              </a:solidFill>
            </a:endParaRPr>
          </a:p>
        </p:txBody>
      </p:sp>
      <p:cxnSp>
        <p:nvCxnSpPr>
          <p:cNvPr id="4" name="Straight Arrow Connector 3"/>
          <p:cNvCxnSpPr/>
          <p:nvPr/>
        </p:nvCxnSpPr>
        <p:spPr>
          <a:xfrm flipH="1">
            <a:off x="3886200" y="6577644"/>
            <a:ext cx="381000" cy="0"/>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52" name="Title 1"/>
          <p:cNvSpPr txBox="1">
            <a:spLocks/>
          </p:cNvSpPr>
          <p:nvPr/>
        </p:nvSpPr>
        <p:spPr>
          <a:xfrm>
            <a:off x="76200" y="5555361"/>
            <a:ext cx="1524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r"/>
            <a:r>
              <a:rPr lang="en-US" sz="1600" dirty="0" smtClean="0">
                <a:solidFill>
                  <a:srgbClr val="FFFF00"/>
                </a:solidFill>
              </a:rPr>
              <a:t>Can’t do reading homework without the files!</a:t>
            </a:r>
            <a:endParaRPr lang="en-US" sz="1600" dirty="0">
              <a:solidFill>
                <a:srgbClr val="FFFF00"/>
              </a:solidFill>
            </a:endParaRPr>
          </a:p>
        </p:txBody>
      </p:sp>
      <p:sp>
        <p:nvSpPr>
          <p:cNvPr id="54" name="Title 1"/>
          <p:cNvSpPr txBox="1">
            <a:spLocks/>
          </p:cNvSpPr>
          <p:nvPr/>
        </p:nvSpPr>
        <p:spPr>
          <a:xfrm>
            <a:off x="4876800" y="457200"/>
            <a:ext cx="3810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000" dirty="0" smtClean="0">
                <a:solidFill>
                  <a:srgbClr val="FFFF00"/>
                </a:solidFill>
              </a:rPr>
              <a:t>Make certain you have copied everything in </a:t>
            </a:r>
            <a:r>
              <a:rPr lang="en-US" sz="2000" dirty="0" smtClean="0">
                <a:solidFill>
                  <a:srgbClr val="FF0000"/>
                </a:solidFill>
              </a:rPr>
              <a:t>RED</a:t>
            </a:r>
            <a:r>
              <a:rPr lang="en-US" sz="2000" dirty="0" smtClean="0">
                <a:solidFill>
                  <a:srgbClr val="FFFF00"/>
                </a:solidFill>
              </a:rPr>
              <a:t>!</a:t>
            </a:r>
            <a:br>
              <a:rPr lang="en-US" sz="2000" dirty="0" smtClean="0">
                <a:solidFill>
                  <a:srgbClr val="FFFF00"/>
                </a:solidFill>
              </a:rPr>
            </a:br>
            <a:r>
              <a:rPr lang="en-US" sz="1400" i="1" dirty="0" smtClean="0">
                <a:solidFill>
                  <a:srgbClr val="FFFF00"/>
                </a:solidFill>
              </a:rPr>
              <a:t>You should already have previously copied </a:t>
            </a:r>
            <a:r>
              <a:rPr lang="en-US" sz="1400" i="1" u="sng" dirty="0" smtClean="0">
                <a:solidFill>
                  <a:srgbClr val="FFFF00"/>
                </a:solidFill>
              </a:rPr>
              <a:t>everything else</a:t>
            </a:r>
            <a:r>
              <a:rPr lang="en-US" sz="1400" i="1" dirty="0" smtClean="0">
                <a:solidFill>
                  <a:srgbClr val="FFFF00"/>
                </a:solidFill>
              </a:rPr>
              <a:t>!</a:t>
            </a:r>
            <a:endParaRPr lang="en-US" sz="2000" i="1" dirty="0">
              <a:solidFill>
                <a:srgbClr val="FFFF00"/>
              </a:solidFill>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5555362"/>
            <a:ext cx="832492" cy="12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Straight Arrow Connector 57"/>
          <p:cNvCxnSpPr/>
          <p:nvPr/>
        </p:nvCxnSpPr>
        <p:spPr>
          <a:xfrm flipH="1">
            <a:off x="2737492" y="4876800"/>
            <a:ext cx="1910708" cy="747831"/>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809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Lesson </a:t>
            </a:r>
            <a:r>
              <a:rPr lang="en-US" sz="3200" dirty="0" smtClean="0"/>
              <a:t>8 </a:t>
            </a:r>
            <a:r>
              <a:rPr lang="en-US" sz="3200" dirty="0" smtClean="0"/>
              <a:t>– </a:t>
            </a:r>
            <a:r>
              <a:rPr lang="en-US" sz="3200" dirty="0" smtClean="0"/>
              <a:t>More With Web Servers</a:t>
            </a:r>
            <a:endParaRPr lang="en-US" sz="3200" dirty="0">
              <a:solidFill>
                <a:srgbClr val="00FFFF"/>
              </a:solidFill>
            </a:endParaRPr>
          </a:p>
        </p:txBody>
      </p:sp>
      <p:sp>
        <p:nvSpPr>
          <p:cNvPr id="6" name="Content Placeholder 2"/>
          <p:cNvSpPr txBox="1">
            <a:spLocks/>
          </p:cNvSpPr>
          <p:nvPr/>
        </p:nvSpPr>
        <p:spPr>
          <a:xfrm>
            <a:off x="457200" y="1219200"/>
            <a:ext cx="8382000" cy="5181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2400" b="1" dirty="0" smtClean="0"/>
              <a:t>Part A</a:t>
            </a:r>
          </a:p>
          <a:p>
            <a:pPr>
              <a:spcBef>
                <a:spcPts val="0"/>
              </a:spcBef>
            </a:pPr>
            <a:r>
              <a:rPr lang="en-US" sz="2400" b="1" dirty="0" smtClean="0"/>
              <a:t>HTML Forms</a:t>
            </a:r>
          </a:p>
          <a:p>
            <a:pPr>
              <a:spcBef>
                <a:spcPts val="0"/>
              </a:spcBef>
            </a:pPr>
            <a:r>
              <a:rPr lang="en-US" sz="2400" b="1" dirty="0" smtClean="0"/>
              <a:t>Synchronous vs Asynchronous Code</a:t>
            </a:r>
          </a:p>
          <a:p>
            <a:pPr marL="0" indent="0">
              <a:spcBef>
                <a:spcPts val="1200"/>
              </a:spcBef>
              <a:buNone/>
            </a:pPr>
            <a:r>
              <a:rPr lang="en-US" sz="2400" b="1" dirty="0" smtClean="0"/>
              <a:t>Part </a:t>
            </a:r>
            <a:r>
              <a:rPr lang="en-US" sz="2400" b="1" dirty="0" smtClean="0"/>
              <a:t>B</a:t>
            </a:r>
            <a:endParaRPr lang="en-US" sz="2400" b="1" dirty="0"/>
          </a:p>
          <a:p>
            <a:pPr>
              <a:spcBef>
                <a:spcPts val="0"/>
              </a:spcBef>
            </a:pPr>
            <a:r>
              <a:rPr lang="en-US" sz="2400" b="1" dirty="0" err="1"/>
              <a:t>Async</a:t>
            </a:r>
            <a:r>
              <a:rPr lang="en-US" sz="2400" b="1" dirty="0"/>
              <a:t> Webserver Installation</a:t>
            </a:r>
          </a:p>
          <a:p>
            <a:pPr>
              <a:spcBef>
                <a:spcPts val="0"/>
              </a:spcBef>
            </a:pPr>
            <a:r>
              <a:rPr lang="en-US" sz="2400" b="1" dirty="0"/>
              <a:t>Class Exercise: Displaying Sensor Data On Web </a:t>
            </a:r>
            <a:r>
              <a:rPr lang="en-US" sz="2400" b="1" dirty="0" smtClean="0"/>
              <a:t>Page</a:t>
            </a:r>
          </a:p>
          <a:p>
            <a:pPr>
              <a:spcBef>
                <a:spcPts val="0"/>
              </a:spcBef>
            </a:pPr>
            <a:r>
              <a:rPr lang="en-US" sz="2400" b="1" dirty="0" smtClean="0"/>
              <a:t>Class Exercise: </a:t>
            </a:r>
            <a:r>
              <a:rPr lang="en-US" sz="2400" b="1" dirty="0" err="1" smtClean="0"/>
              <a:t>GETting</a:t>
            </a:r>
            <a:r>
              <a:rPr lang="en-US" sz="2400" b="1" dirty="0" smtClean="0"/>
              <a:t> Form Data from Web Pages</a:t>
            </a:r>
            <a:endParaRPr lang="en-US" sz="2400" b="1" dirty="0"/>
          </a:p>
        </p:txBody>
      </p:sp>
    </p:spTree>
    <p:extLst>
      <p:ext uri="{BB962C8B-B14F-4D97-AF65-F5344CB8AC3E}">
        <p14:creationId xmlns:p14="http://schemas.microsoft.com/office/powerpoint/2010/main" val="438062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HTML Form Structure</a:t>
            </a:r>
            <a:endParaRPr lang="en-US" sz="3200" dirty="0">
              <a:solidFill>
                <a:srgbClr val="00FFFF"/>
              </a:solidFill>
            </a:endParaRPr>
          </a:p>
        </p:txBody>
      </p:sp>
      <p:sp>
        <p:nvSpPr>
          <p:cNvPr id="6" name="Content Placeholder 2"/>
          <p:cNvSpPr txBox="1">
            <a:spLocks/>
          </p:cNvSpPr>
          <p:nvPr/>
        </p:nvSpPr>
        <p:spPr>
          <a:xfrm>
            <a:off x="228600" y="762000"/>
            <a:ext cx="8610600" cy="2590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a:t>HTML has input elements displayed in different ways such as input field, checkbox (for selecting zero or more of multiple choices), radio buttons (for selecting one of multiple choices), submit button etc. </a:t>
            </a:r>
            <a:endParaRPr lang="en-US" sz="1600" b="1" dirty="0" smtClean="0"/>
          </a:p>
          <a:p>
            <a:pPr>
              <a:spcBef>
                <a:spcPts val="1200"/>
              </a:spcBef>
            </a:pPr>
            <a:r>
              <a:rPr lang="en-US" sz="1600" b="1" dirty="0" smtClean="0"/>
              <a:t>The </a:t>
            </a:r>
            <a:r>
              <a:rPr lang="en-US" sz="1600" b="1" dirty="0"/>
              <a:t>basic structure of a form consists of input fields and a submit button. </a:t>
            </a:r>
            <a:endParaRPr lang="en-US" sz="1600" b="1" dirty="0" smtClean="0"/>
          </a:p>
          <a:p>
            <a:pPr>
              <a:spcBef>
                <a:spcPts val="1200"/>
              </a:spcBef>
            </a:pPr>
            <a:r>
              <a:rPr lang="en-US" sz="1600" b="1" dirty="0" smtClean="0"/>
              <a:t>The </a:t>
            </a:r>
            <a:r>
              <a:rPr lang="en-US" sz="1600" b="1" dirty="0"/>
              <a:t>user fills out the input fields with the required information and upon clicking the submit button the data is sent to a form handler. </a:t>
            </a:r>
            <a:endParaRPr lang="en-US" sz="1600" b="1" dirty="0" smtClean="0"/>
          </a:p>
          <a:p>
            <a:pPr>
              <a:spcBef>
                <a:spcPts val="1200"/>
              </a:spcBef>
            </a:pPr>
            <a:r>
              <a:rPr lang="en-US" sz="1600" b="1" dirty="0" smtClean="0"/>
              <a:t>Typically</a:t>
            </a:r>
            <a:r>
              <a:rPr lang="en-US" sz="1600" b="1" dirty="0"/>
              <a:t>, the form </a:t>
            </a:r>
            <a:r>
              <a:rPr lang="en-US" sz="1600" b="1" i="1" dirty="0"/>
              <a:t>handler</a:t>
            </a:r>
            <a:r>
              <a:rPr lang="en-US" sz="1600" b="1" dirty="0"/>
              <a:t> is a file on the server with a script for processing input data.</a:t>
            </a:r>
            <a:endParaRPr lang="en-US" sz="1600" b="1"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173475"/>
            <a:ext cx="6438900" cy="3584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16516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HTML Form Actions</a:t>
            </a:r>
            <a:endParaRPr lang="en-US" sz="3200" dirty="0">
              <a:solidFill>
                <a:srgbClr val="00FFFF"/>
              </a:solidFill>
            </a:endParaRPr>
          </a:p>
        </p:txBody>
      </p:sp>
      <p:sp>
        <p:nvSpPr>
          <p:cNvPr id="6" name="Content Placeholder 2"/>
          <p:cNvSpPr txBox="1">
            <a:spLocks/>
          </p:cNvSpPr>
          <p:nvPr/>
        </p:nvSpPr>
        <p:spPr>
          <a:xfrm>
            <a:off x="228600" y="762000"/>
            <a:ext cx="8610600" cy="2590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000" b="1" dirty="0"/>
              <a:t>You add an action attribute to the form to define where the submitted data goes. In the example above the submitted information will be handled by the script of the home.html document</a:t>
            </a:r>
            <a:r>
              <a:rPr lang="en-US" sz="2000" b="1" dirty="0" smtClean="0"/>
              <a:t>.</a:t>
            </a:r>
            <a:endParaRPr lang="en-US" sz="2000" b="1" dirty="0"/>
          </a:p>
          <a:p>
            <a:pPr>
              <a:spcBef>
                <a:spcPts val="1200"/>
              </a:spcBef>
            </a:pPr>
            <a:r>
              <a:rPr lang="en-US" sz="2000" b="1" dirty="0"/>
              <a:t>In this case, the URL is called relative. Relative URLs are compared to the current URL that is loaded in the Web browser. We can use slashes and the “double dot” notation to address a different folder or the parent folder of the virtual folder structure on the Web server</a:t>
            </a:r>
            <a:r>
              <a:rPr lang="en-US" sz="2000" b="1" dirty="0" smtClean="0"/>
              <a:t>.</a:t>
            </a:r>
            <a:endParaRPr lang="en-US" sz="2000" b="1" dirty="0"/>
          </a:p>
          <a:p>
            <a:pPr>
              <a:spcBef>
                <a:spcPts val="1200"/>
              </a:spcBef>
            </a:pPr>
            <a:r>
              <a:rPr lang="en-US" sz="2000" b="1" dirty="0"/>
              <a:t>Full URLs are used to submit the form data to completely different Web site. For example, a Web site may embed an HTML form for newsletter subscription which submits its form fields to an external Web site, which provides email newsletter services.</a:t>
            </a:r>
            <a:endParaRPr lang="en-US" sz="2000" b="1" dirty="0" smtClean="0"/>
          </a:p>
        </p:txBody>
      </p:sp>
    </p:spTree>
    <p:extLst>
      <p:ext uri="{BB962C8B-B14F-4D97-AF65-F5344CB8AC3E}">
        <p14:creationId xmlns:p14="http://schemas.microsoft.com/office/powerpoint/2010/main" val="30048263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HTML Form Methods</a:t>
            </a:r>
            <a:endParaRPr lang="en-US" sz="3200" dirty="0">
              <a:solidFill>
                <a:srgbClr val="00FFFF"/>
              </a:solidFill>
            </a:endParaRPr>
          </a:p>
        </p:txBody>
      </p:sp>
      <p:sp>
        <p:nvSpPr>
          <p:cNvPr id="6" name="Content Placeholder 2"/>
          <p:cNvSpPr txBox="1">
            <a:spLocks/>
          </p:cNvSpPr>
          <p:nvPr/>
        </p:nvSpPr>
        <p:spPr>
          <a:xfrm>
            <a:off x="228600" y="762000"/>
            <a:ext cx="8610600" cy="2590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400" b="1" dirty="0"/>
              <a:t>In </a:t>
            </a:r>
            <a:r>
              <a:rPr lang="en-US" sz="1400" b="1" dirty="0" smtClean="0"/>
              <a:t>this example</a:t>
            </a:r>
            <a:r>
              <a:rPr lang="en-US" sz="1400" b="1" dirty="0"/>
              <a:t>, </a:t>
            </a:r>
            <a:r>
              <a:rPr lang="en-US" sz="1400" b="1" dirty="0" smtClean="0"/>
              <a:t>an </a:t>
            </a:r>
            <a:r>
              <a:rPr lang="en-US" sz="1400" b="1" dirty="0"/>
              <a:t>HTTP method attribute </a:t>
            </a:r>
            <a:r>
              <a:rPr lang="en-US" sz="1400" b="1" dirty="0" smtClean="0"/>
              <a:t>has been added to </a:t>
            </a:r>
            <a:r>
              <a:rPr lang="en-US" sz="1400" b="1" dirty="0"/>
              <a:t>the form. </a:t>
            </a:r>
            <a:r>
              <a:rPr lang="en-US" sz="1400" b="1" dirty="0" smtClean="0"/>
              <a:t>Here again, the </a:t>
            </a:r>
            <a:r>
              <a:rPr lang="en-US" sz="1400" b="1" dirty="0"/>
              <a:t>method can be either GET or POST. Both methods are used to transfer data from </a:t>
            </a:r>
            <a:r>
              <a:rPr lang="en-US" sz="1400" b="1" i="1" dirty="0"/>
              <a:t>client</a:t>
            </a:r>
            <a:r>
              <a:rPr lang="en-US" sz="1400" b="1" dirty="0"/>
              <a:t> to </a:t>
            </a:r>
            <a:r>
              <a:rPr lang="en-US" sz="1400" b="1" i="1" dirty="0"/>
              <a:t>server</a:t>
            </a:r>
            <a:r>
              <a:rPr lang="en-US" sz="1400" b="1" dirty="0"/>
              <a:t>.</a:t>
            </a:r>
            <a:endParaRPr lang="en-US" sz="1400" b="1" dirty="0" smtClean="0"/>
          </a:p>
          <a:p>
            <a:pPr>
              <a:spcBef>
                <a:spcPts val="1200"/>
              </a:spcBef>
            </a:pPr>
            <a:r>
              <a:rPr lang="en-US" sz="1400" b="1" dirty="0" smtClean="0"/>
              <a:t>The </a:t>
            </a:r>
            <a:r>
              <a:rPr lang="en-US" sz="1400" b="1" dirty="0"/>
              <a:t>GET method transfers data </a:t>
            </a:r>
            <a:r>
              <a:rPr lang="en-US" sz="1400" b="1" i="1" dirty="0"/>
              <a:t>in the URL </a:t>
            </a:r>
            <a:r>
              <a:rPr lang="en-US" sz="1400" b="1" dirty="0"/>
              <a:t>with a query string. Therefore, the length of the URL is limited. GET is preferable for images, word documents or data that does not require any security</a:t>
            </a:r>
            <a:r>
              <a:rPr lang="en-US" sz="1400" b="1" dirty="0" smtClean="0"/>
              <a:t>.</a:t>
            </a:r>
            <a:endParaRPr lang="en-US" sz="1400" b="1" dirty="0"/>
          </a:p>
          <a:p>
            <a:pPr>
              <a:spcBef>
                <a:spcPts val="1200"/>
              </a:spcBef>
            </a:pPr>
            <a:r>
              <a:rPr lang="en-US" sz="1400" b="1" dirty="0"/>
              <a:t>POST is an HTTP method that encodes form data in a specified format </a:t>
            </a:r>
            <a:r>
              <a:rPr lang="en-US" sz="1400" b="1" dirty="0" smtClean="0"/>
              <a:t>(using MIME types, </a:t>
            </a:r>
            <a:r>
              <a:rPr lang="en-US" sz="1400" b="1" dirty="0" err="1" smtClean="0"/>
              <a:t>natch</a:t>
            </a:r>
            <a:r>
              <a:rPr lang="en-US" sz="1400" b="1" dirty="0" smtClean="0"/>
              <a:t>) and </a:t>
            </a:r>
            <a:r>
              <a:rPr lang="en-US" sz="1400" b="1" dirty="0"/>
              <a:t>sends it to the server via the HTTP message body. The World Wide Web frequently uses POST to send user-generated data or an uploaded file to the web server</a:t>
            </a:r>
            <a:r>
              <a:rPr lang="en-US" sz="1400" b="1" dirty="0" smtClean="0"/>
              <a:t>.</a:t>
            </a:r>
            <a:endParaRPr lang="en-US" sz="1400" b="1" dirty="0"/>
          </a:p>
          <a:p>
            <a:pPr>
              <a:spcBef>
                <a:spcPts val="1200"/>
              </a:spcBef>
            </a:pPr>
            <a:r>
              <a:rPr lang="en-US" sz="1400" b="1" dirty="0"/>
              <a:t>In the example </a:t>
            </a:r>
            <a:r>
              <a:rPr lang="en-US" sz="1400" b="1" dirty="0" smtClean="0"/>
              <a:t>below, </a:t>
            </a:r>
            <a:r>
              <a:rPr lang="en-US" sz="1400" b="1" dirty="0"/>
              <a:t>you can see the standard URL encoding used to encode the HTML form fields and URLs. The URL encoding is a long string of name and value pairs. Each pair is separated from one another by an ampersand (&amp;) sign and each name is separated from the value by an equals (=) sign. For example: key1=value1&amp;key2=value2</a:t>
            </a:r>
            <a:r>
              <a:rPr lang="en-US" sz="1400" b="1" dirty="0" smtClean="0"/>
              <a:t>.</a:t>
            </a:r>
            <a:endParaRPr lang="en-US" sz="1400" b="1" dirty="0"/>
          </a:p>
          <a:p>
            <a:pPr>
              <a:spcBef>
                <a:spcPts val="1200"/>
              </a:spcBef>
            </a:pPr>
            <a:r>
              <a:rPr lang="en-US" sz="1400" b="1" dirty="0"/>
              <a:t>This encoding can be used for text and other data fields, but it does not support file upload fields. We can overcome this limitation by switching to multipart encoding.</a:t>
            </a:r>
            <a:endParaRPr lang="en-US" sz="1400" b="1"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523110"/>
            <a:ext cx="4572000" cy="2156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2209800" y="5029200"/>
            <a:ext cx="3429000" cy="0"/>
          </a:xfrm>
          <a:prstGeom prst="straightConnector1">
            <a:avLst/>
          </a:prstGeom>
          <a:ln w="5715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209800" y="5791200"/>
            <a:ext cx="3429000" cy="0"/>
          </a:xfrm>
          <a:prstGeom prst="straightConnector1">
            <a:avLst/>
          </a:prstGeom>
          <a:ln w="5715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67400" y="4853160"/>
            <a:ext cx="1441420" cy="369332"/>
          </a:xfrm>
          <a:prstGeom prst="rect">
            <a:avLst/>
          </a:prstGeom>
          <a:noFill/>
        </p:spPr>
        <p:txBody>
          <a:bodyPr wrap="none" rtlCol="0">
            <a:spAutoFit/>
          </a:bodyPr>
          <a:lstStyle/>
          <a:p>
            <a:r>
              <a:rPr lang="en-US" b="1" dirty="0" smtClean="0">
                <a:solidFill>
                  <a:srgbClr val="00FFFF"/>
                </a:solidFill>
                <a:latin typeface="Arial" panose="020B0604020202020204" pitchFamily="34" charset="0"/>
                <a:cs typeface="Arial" panose="020B0604020202020204" pitchFamily="34" charset="0"/>
              </a:rPr>
              <a:t>Page HTML</a:t>
            </a:r>
            <a:endParaRPr lang="en-US" b="1" dirty="0">
              <a:solidFill>
                <a:srgbClr val="00FFFF"/>
              </a:solidFill>
              <a:latin typeface="Arial" panose="020B0604020202020204" pitchFamily="34" charset="0"/>
              <a:cs typeface="Arial" panose="020B0604020202020204" pitchFamily="34" charset="0"/>
            </a:endParaRPr>
          </a:p>
        </p:txBody>
      </p:sp>
      <p:sp>
        <p:nvSpPr>
          <p:cNvPr id="11" name="TextBox 10"/>
          <p:cNvSpPr txBox="1"/>
          <p:nvPr/>
        </p:nvSpPr>
        <p:spPr>
          <a:xfrm>
            <a:off x="5867399" y="5601369"/>
            <a:ext cx="2835071" cy="369332"/>
          </a:xfrm>
          <a:prstGeom prst="rect">
            <a:avLst/>
          </a:prstGeom>
          <a:noFill/>
        </p:spPr>
        <p:txBody>
          <a:bodyPr wrap="none" rtlCol="0">
            <a:spAutoFit/>
          </a:bodyPr>
          <a:lstStyle/>
          <a:p>
            <a:r>
              <a:rPr lang="en-US" b="1" dirty="0" smtClean="0">
                <a:solidFill>
                  <a:srgbClr val="00FFFF"/>
                </a:solidFill>
                <a:latin typeface="Arial" panose="020B0604020202020204" pitchFamily="34" charset="0"/>
                <a:cs typeface="Arial" panose="020B0604020202020204" pitchFamily="34" charset="0"/>
              </a:rPr>
              <a:t>HTTP POST data stream</a:t>
            </a:r>
            <a:endParaRPr lang="en-US" b="1" dirty="0">
              <a:solidFill>
                <a:srgbClr val="00FFFF"/>
              </a:solidFill>
              <a:latin typeface="Arial" panose="020B0604020202020204" pitchFamily="34" charset="0"/>
              <a:cs typeface="Arial" panose="020B0604020202020204" pitchFamily="34" charset="0"/>
            </a:endParaRPr>
          </a:p>
        </p:txBody>
      </p:sp>
      <p:sp>
        <p:nvSpPr>
          <p:cNvPr id="12" name="TextBox 11"/>
          <p:cNvSpPr txBox="1"/>
          <p:nvPr/>
        </p:nvSpPr>
        <p:spPr>
          <a:xfrm>
            <a:off x="5867399" y="6172200"/>
            <a:ext cx="2129750" cy="369332"/>
          </a:xfrm>
          <a:prstGeom prst="rect">
            <a:avLst/>
          </a:prstGeom>
          <a:noFill/>
        </p:spPr>
        <p:txBody>
          <a:bodyPr wrap="none" rtlCol="0">
            <a:spAutoFit/>
          </a:bodyPr>
          <a:lstStyle/>
          <a:p>
            <a:r>
              <a:rPr lang="en-US" b="1" dirty="0" smtClean="0">
                <a:solidFill>
                  <a:srgbClr val="00FFFF"/>
                </a:solidFill>
                <a:latin typeface="Arial" panose="020B0604020202020204" pitchFamily="34" charset="0"/>
                <a:cs typeface="Arial" panose="020B0604020202020204" pitchFamily="34" charset="0"/>
              </a:rPr>
              <a:t>HTTP GET in URL</a:t>
            </a:r>
            <a:endParaRPr lang="en-US" b="1" dirty="0">
              <a:solidFill>
                <a:srgbClr val="00FFFF"/>
              </a:solidFill>
              <a:latin typeface="Arial" panose="020B0604020202020204" pitchFamily="34" charset="0"/>
              <a:cs typeface="Arial" panose="020B0604020202020204" pitchFamily="34" charset="0"/>
            </a:endParaRPr>
          </a:p>
        </p:txBody>
      </p:sp>
      <p:cxnSp>
        <p:nvCxnSpPr>
          <p:cNvPr id="13" name="Straight Arrow Connector 12"/>
          <p:cNvCxnSpPr/>
          <p:nvPr/>
        </p:nvCxnSpPr>
        <p:spPr>
          <a:xfrm flipH="1">
            <a:off x="2209800" y="6356866"/>
            <a:ext cx="3429000" cy="0"/>
          </a:xfrm>
          <a:prstGeom prst="straightConnector1">
            <a:avLst/>
          </a:prstGeom>
          <a:ln w="5715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1399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Differences Between GET and POST</a:t>
            </a:r>
            <a:endParaRPr lang="en-US" sz="3200" dirty="0">
              <a:solidFill>
                <a:srgbClr val="00FFFF"/>
              </a:solidFill>
            </a:endParaRPr>
          </a:p>
        </p:txBody>
      </p:sp>
      <p:sp>
        <p:nvSpPr>
          <p:cNvPr id="6" name="Content Placeholder 2"/>
          <p:cNvSpPr txBox="1">
            <a:spLocks/>
          </p:cNvSpPr>
          <p:nvPr/>
        </p:nvSpPr>
        <p:spPr>
          <a:xfrm>
            <a:off x="228600" y="762000"/>
            <a:ext cx="8610600" cy="83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400" b="1" dirty="0"/>
              <a:t>If you want to send one or two simple variables (for example search parameters) to your server, then you use GET. However, if your form includes passwords, credit card information, or any other data that needs extra protection then POST is a better choice.</a:t>
            </a:r>
            <a:endParaRPr lang="en-US" sz="1400" b="1"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57350"/>
            <a:ext cx="662940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35313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3445</TotalTime>
  <Words>2292</Words>
  <Application>Microsoft Office PowerPoint</Application>
  <PresentationFormat>On-screen Show (4:3)</PresentationFormat>
  <Paragraphs>255</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SEICHE 2023 Intermediate Arduino Programming for IoT</vt:lpstr>
      <vt:lpstr>REMINDER YOU MUST HAVE A WORKING LED MATRIX DISPLAY TO TAKE THIS CLASS!  If displays are lost or damaged, replacements are $70 with 1-week lead time for replacement </vt:lpstr>
      <vt:lpstr>Lesson Plan Overview</vt:lpstr>
      <vt:lpstr>Flash Drive Contents Reminder</vt:lpstr>
      <vt:lpstr>Lesson 8 – More With Web Servers</vt:lpstr>
      <vt:lpstr>HTML Form Structure</vt:lpstr>
      <vt:lpstr>HTML Form Actions</vt:lpstr>
      <vt:lpstr>HTML Form Methods</vt:lpstr>
      <vt:lpstr>Differences Between GET and POST</vt:lpstr>
      <vt:lpstr>HTML GET Forms</vt:lpstr>
      <vt:lpstr>Synchronous vs Asynchronous</vt:lpstr>
      <vt:lpstr>Async Web Server Installation</vt:lpstr>
      <vt:lpstr>Class Exercise 8A: Display Sensor Data</vt:lpstr>
      <vt:lpstr>Class Exercise 8B: Get Webserver Input</vt:lpstr>
      <vt:lpstr>Formal End of Lesson 5</vt:lpstr>
      <vt:lpstr>Our Microcontroller: The WeMos D1 Mini</vt:lpstr>
      <vt:lpstr>SEICHE LED Display Architecture</vt:lpstr>
      <vt:lpstr>sprintf() Function Syntax</vt:lpstr>
      <vt:lpstr>sprintf() Format Strings</vt:lpstr>
      <vt:lpstr>sprintf() Conversion Specifiers</vt:lpstr>
      <vt:lpstr>sprintf() Conversion Specifiers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134</cp:revision>
  <cp:lastPrinted>2023-03-28T17:54:32Z</cp:lastPrinted>
  <dcterms:created xsi:type="dcterms:W3CDTF">2022-02-01T06:18:00Z</dcterms:created>
  <dcterms:modified xsi:type="dcterms:W3CDTF">2023-04-04T17:06:07Z</dcterms:modified>
</cp:coreProperties>
</file>